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notesMasterIdLst>
    <p:notesMasterId r:id="rId36"/>
  </p:notesMasterIdLst>
  <p:sldIdLst>
    <p:sldId id="256" r:id="rId2"/>
    <p:sldId id="273" r:id="rId3"/>
    <p:sldId id="274" r:id="rId4"/>
    <p:sldId id="275" r:id="rId5"/>
    <p:sldId id="264" r:id="rId6"/>
    <p:sldId id="261" r:id="rId7"/>
    <p:sldId id="276" r:id="rId8"/>
    <p:sldId id="277" r:id="rId9"/>
    <p:sldId id="284" r:id="rId10"/>
    <p:sldId id="278" r:id="rId11"/>
    <p:sldId id="285" r:id="rId12"/>
    <p:sldId id="279" r:id="rId13"/>
    <p:sldId id="280" r:id="rId14"/>
    <p:sldId id="265" r:id="rId15"/>
    <p:sldId id="298" r:id="rId16"/>
    <p:sldId id="286" r:id="rId17"/>
    <p:sldId id="281" r:id="rId18"/>
    <p:sldId id="287" r:id="rId19"/>
    <p:sldId id="282" r:id="rId20"/>
    <p:sldId id="288" r:id="rId21"/>
    <p:sldId id="289" r:id="rId22"/>
    <p:sldId id="283" r:id="rId23"/>
    <p:sldId id="299" r:id="rId24"/>
    <p:sldId id="269" r:id="rId25"/>
    <p:sldId id="290" r:id="rId26"/>
    <p:sldId id="270" r:id="rId27"/>
    <p:sldId id="293" r:id="rId28"/>
    <p:sldId id="291" r:id="rId29"/>
    <p:sldId id="294" r:id="rId30"/>
    <p:sldId id="266" r:id="rId31"/>
    <p:sldId id="268" r:id="rId32"/>
    <p:sldId id="295" r:id="rId33"/>
    <p:sldId id="296" r:id="rId34"/>
    <p:sldId id="297" r:id="rId35"/>
  </p:sldIdLst>
  <p:sldSz cx="9144000" cy="6858000" type="screen4x3"/>
  <p:notesSz cx="6807200" cy="9906000"/>
  <p:defaultTextStyle>
    <a:defPPr>
      <a:defRPr lang="en-AU"/>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University of Newcastle" initials="" lastIdx="7"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64" autoAdjust="0"/>
    <p:restoredTop sz="98333" autoAdjust="0"/>
  </p:normalViewPr>
  <p:slideViewPr>
    <p:cSldViewPr>
      <p:cViewPr>
        <p:scale>
          <a:sx n="60" d="100"/>
          <a:sy n="60" d="100"/>
        </p:scale>
        <p:origin x="-2328" y="-74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audio1.wav>
</file>

<file path=ppt/media/audio10.wav>
</file>

<file path=ppt/media/audio11.wav>
</file>

<file path=ppt/media/audio12.wav>
</file>

<file path=ppt/media/audio13.wav>
</file>

<file path=ppt/media/audio14.wav>
</file>

<file path=ppt/media/audio15.wav>
</file>

<file path=ppt/media/audio16.wav>
</file>

<file path=ppt/media/audio17.wav>
</file>

<file path=ppt/media/audio18.wav>
</file>

<file path=ppt/media/audio19.wav>
</file>

<file path=ppt/media/audio2.wav>
</file>

<file path=ppt/media/audio20.wav>
</file>

<file path=ppt/media/audio21.wav>
</file>

<file path=ppt/media/audio22.wav>
</file>

<file path=ppt/media/audio23.wav>
</file>

<file path=ppt/media/audio24.wav>
</file>

<file path=ppt/media/audio25.wav>
</file>

<file path=ppt/media/audio26.wav>
</file>

<file path=ppt/media/audio27.wav>
</file>

<file path=ppt/media/audio28.wav>
</file>

<file path=ppt/media/audio3.wav>
</file>

<file path=ppt/media/audio4.wav>
</file>

<file path=ppt/media/audio5.wav>
</file>

<file path=ppt/media/audio6.wav>
</file>

<file path=ppt/media/audio7.wav>
</file>

<file path=ppt/media/audio8.wav>
</file>

<file path=ppt/media/audio9.wav>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575" cy="495300"/>
          </a:xfrm>
          <a:prstGeom prst="rect">
            <a:avLst/>
          </a:prstGeom>
        </p:spPr>
        <p:txBody>
          <a:bodyPr vert="horz" lIns="91440" tIns="45720" rIns="91440" bIns="45720" rtlCol="0"/>
          <a:lstStyle>
            <a:lvl1pPr algn="l">
              <a:defRPr sz="1200"/>
            </a:lvl1pPr>
          </a:lstStyle>
          <a:p>
            <a:pPr>
              <a:defRPr/>
            </a:pPr>
            <a:endParaRPr lang="en-AU"/>
          </a:p>
        </p:txBody>
      </p:sp>
      <p:sp>
        <p:nvSpPr>
          <p:cNvPr id="3" name="Date Placeholder 2"/>
          <p:cNvSpPr>
            <a:spLocks noGrp="1"/>
          </p:cNvSpPr>
          <p:nvPr>
            <p:ph type="dt" idx="1"/>
          </p:nvPr>
        </p:nvSpPr>
        <p:spPr>
          <a:xfrm>
            <a:off x="3856038" y="0"/>
            <a:ext cx="2949575" cy="495300"/>
          </a:xfrm>
          <a:prstGeom prst="rect">
            <a:avLst/>
          </a:prstGeom>
        </p:spPr>
        <p:txBody>
          <a:bodyPr vert="horz" lIns="91440" tIns="45720" rIns="91440" bIns="45720" rtlCol="0"/>
          <a:lstStyle>
            <a:lvl1pPr algn="r">
              <a:defRPr sz="1200"/>
            </a:lvl1pPr>
          </a:lstStyle>
          <a:p>
            <a:pPr>
              <a:defRPr/>
            </a:pPr>
            <a:fld id="{03D5967D-D3B9-46D5-82A6-15614C4DB0AC}" type="datetimeFigureOut">
              <a:rPr lang="en-AU"/>
              <a:pPr>
                <a:defRPr/>
              </a:pPr>
              <a:t>19/03/2013</a:t>
            </a:fld>
            <a:endParaRPr lang="en-AU"/>
          </a:p>
        </p:txBody>
      </p:sp>
      <p:sp>
        <p:nvSpPr>
          <p:cNvPr id="4" name="Slide Image Placeholder 3"/>
          <p:cNvSpPr>
            <a:spLocks noGrp="1" noRot="1" noChangeAspect="1"/>
          </p:cNvSpPr>
          <p:nvPr>
            <p:ph type="sldImg" idx="2"/>
          </p:nvPr>
        </p:nvSpPr>
        <p:spPr>
          <a:xfrm>
            <a:off x="927100" y="742950"/>
            <a:ext cx="4953000" cy="3714750"/>
          </a:xfrm>
          <a:prstGeom prst="rect">
            <a:avLst/>
          </a:prstGeom>
          <a:noFill/>
          <a:ln w="12700">
            <a:solidFill>
              <a:prstClr val="black"/>
            </a:solidFill>
          </a:ln>
        </p:spPr>
        <p:txBody>
          <a:bodyPr vert="horz" lIns="91440" tIns="45720" rIns="91440" bIns="45720" rtlCol="0" anchor="ctr"/>
          <a:lstStyle/>
          <a:p>
            <a:pPr lvl="0"/>
            <a:endParaRPr lang="en-AU" noProof="0" smtClean="0"/>
          </a:p>
        </p:txBody>
      </p:sp>
      <p:sp>
        <p:nvSpPr>
          <p:cNvPr id="5" name="Notes Placeholder 4"/>
          <p:cNvSpPr>
            <a:spLocks noGrp="1"/>
          </p:cNvSpPr>
          <p:nvPr>
            <p:ph type="body" sz="quarter" idx="3"/>
          </p:nvPr>
        </p:nvSpPr>
        <p:spPr>
          <a:xfrm>
            <a:off x="681038" y="4705350"/>
            <a:ext cx="5445125" cy="44577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AU" noProof="0" smtClean="0"/>
          </a:p>
        </p:txBody>
      </p:sp>
      <p:sp>
        <p:nvSpPr>
          <p:cNvPr id="6" name="Footer Placeholder 5"/>
          <p:cNvSpPr>
            <a:spLocks noGrp="1"/>
          </p:cNvSpPr>
          <p:nvPr>
            <p:ph type="ftr" sz="quarter" idx="4"/>
          </p:nvPr>
        </p:nvSpPr>
        <p:spPr>
          <a:xfrm>
            <a:off x="0" y="9409113"/>
            <a:ext cx="2949575" cy="495300"/>
          </a:xfrm>
          <a:prstGeom prst="rect">
            <a:avLst/>
          </a:prstGeom>
        </p:spPr>
        <p:txBody>
          <a:bodyPr vert="horz" lIns="91440" tIns="45720" rIns="91440" bIns="45720" rtlCol="0" anchor="b"/>
          <a:lstStyle>
            <a:lvl1pPr algn="l">
              <a:defRPr sz="1200"/>
            </a:lvl1pPr>
          </a:lstStyle>
          <a:p>
            <a:pPr>
              <a:defRPr/>
            </a:pPr>
            <a:endParaRPr lang="en-AU"/>
          </a:p>
        </p:txBody>
      </p:sp>
      <p:sp>
        <p:nvSpPr>
          <p:cNvPr id="7" name="Slide Number Placeholder 6"/>
          <p:cNvSpPr>
            <a:spLocks noGrp="1"/>
          </p:cNvSpPr>
          <p:nvPr>
            <p:ph type="sldNum" sz="quarter" idx="5"/>
          </p:nvPr>
        </p:nvSpPr>
        <p:spPr>
          <a:xfrm>
            <a:off x="3856038" y="9409113"/>
            <a:ext cx="2949575" cy="495300"/>
          </a:xfrm>
          <a:prstGeom prst="rect">
            <a:avLst/>
          </a:prstGeom>
        </p:spPr>
        <p:txBody>
          <a:bodyPr vert="horz" lIns="91440" tIns="45720" rIns="91440" bIns="45720" rtlCol="0" anchor="b"/>
          <a:lstStyle>
            <a:lvl1pPr algn="r">
              <a:defRPr sz="1200"/>
            </a:lvl1pPr>
          </a:lstStyle>
          <a:p>
            <a:pPr>
              <a:defRPr/>
            </a:pPr>
            <a:fld id="{46A12F48-65B0-405B-8F59-CA05CB781CA8}" type="slidenum">
              <a:rPr lang="en-AU"/>
              <a:pPr>
                <a:defRPr/>
              </a:pPr>
              <a:t>‹#›</a:t>
            </a:fld>
            <a:endParaRPr lang="en-AU"/>
          </a:p>
        </p:txBody>
      </p:sp>
    </p:spTree>
    <p:extLst>
      <p:ext uri="{BB962C8B-B14F-4D97-AF65-F5344CB8AC3E}">
        <p14:creationId xmlns:p14="http://schemas.microsoft.com/office/powerpoint/2010/main" val="73335279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Arial" charset="0"/>
      </a:defRPr>
    </a:lvl1pPr>
    <a:lvl2pPr marL="457200" algn="l" rtl="0" eaLnBrk="0" fontAlgn="base" hangingPunct="0">
      <a:spcBef>
        <a:spcPct val="30000"/>
      </a:spcBef>
      <a:spcAft>
        <a:spcPct val="0"/>
      </a:spcAft>
      <a:defRPr sz="1200" kern="1200">
        <a:solidFill>
          <a:schemeClr val="tx1"/>
        </a:solidFill>
        <a:latin typeface="+mn-lt"/>
        <a:ea typeface="+mn-ea"/>
        <a:cs typeface="Arial" charset="0"/>
      </a:defRPr>
    </a:lvl2pPr>
    <a:lvl3pPr marL="914400" algn="l" rtl="0" eaLnBrk="0" fontAlgn="base" hangingPunct="0">
      <a:spcBef>
        <a:spcPct val="30000"/>
      </a:spcBef>
      <a:spcAft>
        <a:spcPct val="0"/>
      </a:spcAft>
      <a:defRPr sz="1200" kern="1200">
        <a:solidFill>
          <a:schemeClr val="tx1"/>
        </a:solidFill>
        <a:latin typeface="+mn-lt"/>
        <a:ea typeface="+mn-ea"/>
        <a:cs typeface="Arial" charset="0"/>
      </a:defRPr>
    </a:lvl3pPr>
    <a:lvl4pPr marL="1371600" algn="l" rtl="0" eaLnBrk="0" fontAlgn="base" hangingPunct="0">
      <a:spcBef>
        <a:spcPct val="30000"/>
      </a:spcBef>
      <a:spcAft>
        <a:spcPct val="0"/>
      </a:spcAft>
      <a:defRPr sz="1200" kern="1200">
        <a:solidFill>
          <a:schemeClr val="tx1"/>
        </a:solidFill>
        <a:latin typeface="+mn-lt"/>
        <a:ea typeface="+mn-ea"/>
        <a:cs typeface="Arial" charset="0"/>
      </a:defRPr>
    </a:lvl4pPr>
    <a:lvl5pPr marL="1828800" algn="l" rtl="0" eaLnBrk="0" fontAlgn="base" hangingPunct="0">
      <a:spcBef>
        <a:spcPct val="30000"/>
      </a:spcBef>
      <a:spcAft>
        <a:spcPct val="0"/>
      </a:spcAft>
      <a:defRPr sz="1200" kern="1200">
        <a:solidFill>
          <a:schemeClr val="tx1"/>
        </a:solidFill>
        <a:latin typeface="+mn-lt"/>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noTextEdit="1"/>
          </p:cNvSpPr>
          <p:nvPr>
            <p:ph type="sldImg"/>
          </p:nvPr>
        </p:nvSpPr>
        <p:spPr bwMode="auto">
          <a:noFill/>
          <a:ln>
            <a:solidFill>
              <a:srgbClr val="000000"/>
            </a:solidFill>
            <a:miter lim="800000"/>
            <a:headEnd/>
            <a:tailEnd/>
          </a:ln>
        </p:spPr>
      </p:sp>
      <p:sp>
        <p:nvSpPr>
          <p:cNvPr id="20482" name="Notes Placeholder 2"/>
          <p:cNvSpPr>
            <a:spLocks noGrp="1"/>
          </p:cNvSpPr>
          <p:nvPr>
            <p:ph type="body" idx="1"/>
          </p:nvPr>
        </p:nvSpPr>
        <p:spPr bwMode="auto">
          <a:noFill/>
        </p:spPr>
        <p:txBody>
          <a:bodyPr/>
          <a:lstStyle/>
          <a:p>
            <a:pPr eaLnBrk="1" hangingPunct="1">
              <a:spcBef>
                <a:spcPct val="0"/>
              </a:spcBef>
            </a:pPr>
            <a:r>
              <a:rPr lang="en-AU" smtClean="0"/>
              <a:t>Pamela Watson was chosen for this study due to an interest in expanding my knowledge of the occupational therapy process when a range of complications regarding the patient and their care arise. The patient had fractured a pre-existing hip replacement following a fall consequently being hospitalised for three months prior to admission to Aged Care Rehab. As a result, Pamela had partial weight-bearing, which lead to hospital-related debility due to limited range of movement and activity participation. Characteristically, this patient was very passive and had limited motivation regarding improving her function and mobility. In conjunction, the patient relied heavily on her daughter for guidance regarding life choices, activities and the future in general. As a result, the daughter consistently claimed the right to EPOA and make life decisions on behalf of Pamela, however she had the capacity to make these decisions personally. </a:t>
            </a:r>
          </a:p>
        </p:txBody>
      </p:sp>
      <p:sp>
        <p:nvSpPr>
          <p:cNvPr id="20483"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5B3C85A0-31D6-42AF-BF08-3ABAB5F1D266}" type="slidenum">
              <a:rPr lang="en-AU" smtClean="0"/>
              <a:pPr/>
              <a:t>5</a:t>
            </a:fld>
            <a:endParaRPr lang="en-AU"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BB9E4454-D24F-4879-A341-0E49203C652C}" type="slidenum">
              <a:rPr lang="en-AU"/>
              <a:pPr/>
              <a:t>23</a:t>
            </a:fld>
            <a:endParaRPr lang="en-AU"/>
          </a:p>
        </p:txBody>
      </p:sp>
      <p:sp>
        <p:nvSpPr>
          <p:cNvPr id="9218" name="Slide Image Placeholder 1"/>
          <p:cNvSpPr>
            <a:spLocks noGrp="1" noRot="1" noChangeAspect="1" noTextEdit="1"/>
          </p:cNvSpPr>
          <p:nvPr>
            <p:ph type="sldImg"/>
          </p:nvPr>
        </p:nvSpPr>
        <p:spPr>
          <a:ln/>
        </p:spPr>
      </p:sp>
      <p:sp>
        <p:nvSpPr>
          <p:cNvPr id="19459" name="Notes Placeholder 2"/>
          <p:cNvSpPr>
            <a:spLocks noGrp="1"/>
          </p:cNvSpPr>
          <p:nvPr>
            <p:ph type="body" idx="1"/>
          </p:nvPr>
        </p:nvSpPr>
        <p:spPr/>
        <p:txBody>
          <a:bodyPr>
            <a:normAutofit/>
          </a:bodyPr>
          <a:lstStyle/>
          <a:p>
            <a:pPr>
              <a:spcBef>
                <a:spcPct val="0"/>
              </a:spcBef>
            </a:pPr>
            <a:r>
              <a:rPr lang="en-AU"/>
              <a:t>The individualised program for Pamela’s functional task retraining involved bed transfers, light meal preparation, lower limb dressing, toileting and showering. Addressing the de-conditioning as a result of hospitalisation and extended non-weight bearing status, these task-specific activities aimed to increase the client’s strength, performance and consequently independence in self-care activities of daily living. As research evidence suggests, individual and group interventions enables the re-learning of adaptive skills to engage in meaningful occupations. As a result, the level of dependence in ADLs significantly decreases as client strength, endurance and cognitive capacity is increased. Partiicpation and engagement in individual and group programs has also been proven to reduce length of stay, maximise possiblity of home discharge and maintain client occupational performance. As seen with Pamela, upon admission she was (</a:t>
            </a:r>
            <a:r>
              <a:rPr lang="en-AU" b="1">
                <a:effectLst>
                  <a:outerShdw blurRad="38100" dist="38100" dir="2700000" algn="tl">
                    <a:srgbClr val="C0C0C0"/>
                  </a:outerShdw>
                </a:effectLst>
              </a:rPr>
              <a:t>FIM SCORES</a:t>
            </a:r>
            <a:r>
              <a:rPr lang="en-AU"/>
              <a:t>) and following six weeks of occupational therapy input is currently (</a:t>
            </a:r>
            <a:r>
              <a:rPr lang="en-AU" b="1"/>
              <a:t>CURRENT FUNCTION</a:t>
            </a:r>
            <a:r>
              <a:rPr lang="en-AU"/>
              <a:t>)</a:t>
            </a:r>
          </a:p>
        </p:txBody>
      </p:sp>
      <p:sp>
        <p:nvSpPr>
          <p:cNvPr id="9220" name="Slide Number Placeholder 3"/>
          <p:cNvSpPr txBox="1">
            <a:spLocks noGrp="1"/>
          </p:cNvSpPr>
          <p:nvPr/>
        </p:nvSpPr>
        <p:spPr bwMode="auto">
          <a:xfrm>
            <a:off x="3855838" y="9408981"/>
            <a:ext cx="2949787" cy="495300"/>
          </a:xfrm>
          <a:prstGeom prst="rect">
            <a:avLst/>
          </a:prstGeom>
          <a:noFill/>
          <a:ln w="9525">
            <a:noFill/>
            <a:miter lim="800000"/>
            <a:headEnd/>
            <a:tailEnd/>
          </a:ln>
        </p:spPr>
        <p:txBody>
          <a:bodyPr anchor="b"/>
          <a:lstStyle/>
          <a:p>
            <a:pPr algn="r"/>
            <a:fld id="{FCFA9E52-DE4F-4110-92BC-F6028FEE67AF}" type="slidenum">
              <a:rPr lang="en-AU" sz="1200"/>
              <a:pPr algn="r"/>
              <a:t>23</a:t>
            </a:fld>
            <a:endParaRPr lang="en-AU"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Rot="1" noChangeAspect="1" noTextEdit="1"/>
          </p:cNvSpPr>
          <p:nvPr>
            <p:ph type="sldImg"/>
          </p:nvPr>
        </p:nvSpPr>
        <p:spPr bwMode="auto">
          <a:noFill/>
          <a:ln>
            <a:solidFill>
              <a:srgbClr val="000000"/>
            </a:solidFill>
            <a:miter lim="800000"/>
            <a:headEnd/>
            <a:tailEnd/>
          </a:ln>
        </p:spPr>
      </p:sp>
      <p:sp>
        <p:nvSpPr>
          <p:cNvPr id="41986" name="Rectangle 3"/>
          <p:cNvSpPr>
            <a:spLocks noGrp="1"/>
          </p:cNvSpPr>
          <p:nvPr>
            <p:ph type="body" idx="1"/>
          </p:nvPr>
        </p:nvSpPr>
        <p:spPr bwMode="auto">
          <a:noFill/>
        </p:spPr>
        <p:txBody>
          <a:bodyPr/>
          <a:lstStyle/>
          <a:p>
            <a:pPr eaLnBrk="1" hangingPunct="1"/>
            <a:r>
              <a:rPr lang="en-AU" smtClean="0"/>
              <a:t>Although Pamela has not yet been discharged, an adjustable shower chair, over toilet frame and long-handled reacher have all been provided in the hospital setting in order to optimise functional recovery.</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0" y="0"/>
            <a:ext cx="5867400" cy="6858000"/>
            <a:chOff x="0" y="0"/>
            <a:chExt cx="3696" cy="4320"/>
          </a:xfrm>
        </p:grpSpPr>
        <p:sp>
          <p:nvSpPr>
            <p:cNvPr id="5" name="Rectangle 3"/>
            <p:cNvSpPr>
              <a:spLocks noChangeArrowheads="1"/>
            </p:cNvSpPr>
            <p:nvPr/>
          </p:nvSpPr>
          <p:spPr bwMode="auto">
            <a:xfrm>
              <a:off x="0" y="0"/>
              <a:ext cx="2880" cy="4320"/>
            </a:xfrm>
            <a:prstGeom prst="rect">
              <a:avLst/>
            </a:prstGeom>
            <a:solidFill>
              <a:schemeClr val="accent2"/>
            </a:solidFill>
            <a:ln w="9525">
              <a:noFill/>
              <a:miter lim="800000"/>
              <a:headEnd/>
              <a:tailEnd/>
            </a:ln>
            <a:effectLst/>
          </p:spPr>
          <p:txBody>
            <a:bodyPr wrap="none" anchor="ctr"/>
            <a:lstStyle/>
            <a:p>
              <a:pPr algn="ctr">
                <a:defRPr/>
              </a:pPr>
              <a:endParaRPr kumimoji="1" lang="en-US" sz="2400">
                <a:latin typeface="Times New Roman" pitchFamily="18" charset="0"/>
              </a:endParaRPr>
            </a:p>
          </p:txBody>
        </p:sp>
        <p:sp>
          <p:nvSpPr>
            <p:cNvPr id="6" name="AutoShape 4"/>
            <p:cNvSpPr>
              <a:spLocks noChangeArrowheads="1"/>
            </p:cNvSpPr>
            <p:nvPr/>
          </p:nvSpPr>
          <p:spPr bwMode="white">
            <a:xfrm>
              <a:off x="432" y="624"/>
              <a:ext cx="3264" cy="1200"/>
            </a:xfrm>
            <a:prstGeom prst="roundRect">
              <a:avLst>
                <a:gd name="adj" fmla="val 50000"/>
              </a:avLst>
            </a:prstGeom>
            <a:solidFill>
              <a:schemeClr val="bg1"/>
            </a:solidFill>
            <a:ln w="9525">
              <a:noFill/>
              <a:round/>
              <a:headEnd/>
              <a:tailEnd/>
            </a:ln>
            <a:effectLst/>
          </p:spPr>
          <p:txBody>
            <a:bodyPr wrap="none" anchor="ctr"/>
            <a:lstStyle/>
            <a:p>
              <a:pPr algn="ctr">
                <a:defRPr/>
              </a:pPr>
              <a:endParaRPr kumimoji="1" lang="en-US" sz="2400">
                <a:latin typeface="Times New Roman" pitchFamily="18" charset="0"/>
              </a:endParaRPr>
            </a:p>
          </p:txBody>
        </p:sp>
      </p:grpSp>
      <p:grpSp>
        <p:nvGrpSpPr>
          <p:cNvPr id="7" name="Group 5"/>
          <p:cNvGrpSpPr>
            <a:grpSpLocks/>
          </p:cNvGrpSpPr>
          <p:nvPr/>
        </p:nvGrpSpPr>
        <p:grpSpPr bwMode="auto">
          <a:xfrm>
            <a:off x="3632200" y="4889500"/>
            <a:ext cx="4876800" cy="319088"/>
            <a:chOff x="2288" y="3080"/>
            <a:chExt cx="3072" cy="201"/>
          </a:xfrm>
        </p:grpSpPr>
        <p:sp>
          <p:nvSpPr>
            <p:cNvPr id="8" name="AutoShape 6"/>
            <p:cNvSpPr>
              <a:spLocks noChangeArrowheads="1"/>
            </p:cNvSpPr>
            <p:nvPr/>
          </p:nvSpPr>
          <p:spPr bwMode="auto">
            <a:xfrm flipH="1">
              <a:off x="2288" y="3080"/>
              <a:ext cx="2914" cy="200"/>
            </a:xfrm>
            <a:prstGeom prst="roundRect">
              <a:avLst>
                <a:gd name="adj" fmla="val 0"/>
              </a:avLst>
            </a:prstGeom>
            <a:solidFill>
              <a:schemeClr val="hlink"/>
            </a:solidFill>
            <a:ln w="9525">
              <a:noFill/>
              <a:round/>
              <a:headEnd/>
              <a:tailEnd/>
            </a:ln>
            <a:effectLst/>
          </p:spPr>
          <p:txBody>
            <a:bodyPr wrap="none" anchor="ctr"/>
            <a:lstStyle/>
            <a:p>
              <a:pPr>
                <a:defRPr/>
              </a:pPr>
              <a:endParaRPr lang="en-AU"/>
            </a:p>
          </p:txBody>
        </p:sp>
        <p:sp>
          <p:nvSpPr>
            <p:cNvPr id="9" name="AutoShape 7"/>
            <p:cNvSpPr>
              <a:spLocks noChangeArrowheads="1"/>
            </p:cNvSpPr>
            <p:nvPr/>
          </p:nvSpPr>
          <p:spPr bwMode="auto">
            <a:xfrm>
              <a:off x="5196" y="3080"/>
              <a:ext cx="164" cy="201"/>
            </a:xfrm>
            <a:prstGeom prst="flowChartDelay">
              <a:avLst/>
            </a:prstGeom>
            <a:solidFill>
              <a:schemeClr val="hlink"/>
            </a:solidFill>
            <a:ln w="9525">
              <a:noFill/>
              <a:miter lim="800000"/>
              <a:headEnd/>
              <a:tailEnd/>
            </a:ln>
            <a:effectLst/>
          </p:spPr>
          <p:txBody>
            <a:bodyPr wrap="none" anchor="ctr"/>
            <a:lstStyle/>
            <a:p>
              <a:pPr>
                <a:defRPr/>
              </a:pPr>
              <a:endParaRPr lang="en-AU"/>
            </a:p>
          </p:txBody>
        </p:sp>
      </p:grpSp>
      <p:sp>
        <p:nvSpPr>
          <p:cNvPr id="44040" name="Rectangle 8"/>
          <p:cNvSpPr>
            <a:spLocks noGrp="1" noChangeArrowheads="1"/>
          </p:cNvSpPr>
          <p:nvPr>
            <p:ph type="subTitle" idx="1"/>
          </p:nvPr>
        </p:nvSpPr>
        <p:spPr>
          <a:xfrm>
            <a:off x="4673600" y="2927350"/>
            <a:ext cx="4013200" cy="1822450"/>
          </a:xfrm>
        </p:spPr>
        <p:txBody>
          <a:bodyPr anchor="b"/>
          <a:lstStyle>
            <a:lvl1pPr marL="0" indent="0">
              <a:buFont typeface="Wingdings" pitchFamily="2" charset="2"/>
              <a:buNone/>
              <a:defRPr>
                <a:solidFill>
                  <a:schemeClr val="tx2"/>
                </a:solidFill>
              </a:defRPr>
            </a:lvl1pPr>
          </a:lstStyle>
          <a:p>
            <a:r>
              <a:rPr lang="en-AU"/>
              <a:t>Click to edit Master subtitle style</a:t>
            </a:r>
          </a:p>
        </p:txBody>
      </p:sp>
      <p:sp>
        <p:nvSpPr>
          <p:cNvPr id="44044" name="AutoShape 12"/>
          <p:cNvSpPr>
            <a:spLocks noGrp="1" noChangeArrowheads="1"/>
          </p:cNvSpPr>
          <p:nvPr>
            <p:ph type="ctrTitle" sz="quarter"/>
          </p:nvPr>
        </p:nvSpPr>
        <p:spPr>
          <a:xfrm>
            <a:off x="685800" y="990600"/>
            <a:ext cx="8229600" cy="1905000"/>
          </a:xfrm>
          <a:prstGeom prst="roundRect">
            <a:avLst>
              <a:gd name="adj" fmla="val 50000"/>
            </a:avLst>
          </a:prstGeom>
        </p:spPr>
        <p:txBody>
          <a:bodyPr anchor="ctr"/>
          <a:lstStyle>
            <a:lvl1pPr algn="ctr">
              <a:defRPr>
                <a:solidFill>
                  <a:schemeClr val="tx1"/>
                </a:solidFill>
              </a:defRPr>
            </a:lvl1pPr>
          </a:lstStyle>
          <a:p>
            <a:r>
              <a:rPr lang="en-AU"/>
              <a:t>Click to edit Master title style</a:t>
            </a:r>
          </a:p>
        </p:txBody>
      </p:sp>
      <p:sp>
        <p:nvSpPr>
          <p:cNvPr id="10" name="Rectangle 19"/>
          <p:cNvSpPr>
            <a:spLocks noGrp="1" noChangeArrowheads="1"/>
          </p:cNvSpPr>
          <p:nvPr>
            <p:ph type="dt" sz="quarter" idx="10"/>
          </p:nvPr>
        </p:nvSpPr>
        <p:spPr/>
        <p:txBody>
          <a:bodyPr/>
          <a:lstStyle>
            <a:lvl1pPr>
              <a:defRPr>
                <a:solidFill>
                  <a:schemeClr val="bg1"/>
                </a:solidFill>
              </a:defRPr>
            </a:lvl1pPr>
          </a:lstStyle>
          <a:p>
            <a:pPr>
              <a:defRPr/>
            </a:pPr>
            <a:endParaRPr lang="en-AU"/>
          </a:p>
        </p:txBody>
      </p:sp>
      <p:sp>
        <p:nvSpPr>
          <p:cNvPr id="11" name="Rectangle 20"/>
          <p:cNvSpPr>
            <a:spLocks noGrp="1" noChangeArrowheads="1"/>
          </p:cNvSpPr>
          <p:nvPr>
            <p:ph type="ftr" sz="quarter" idx="11"/>
          </p:nvPr>
        </p:nvSpPr>
        <p:spPr/>
        <p:txBody>
          <a:bodyPr/>
          <a:lstStyle>
            <a:lvl1pPr algn="r">
              <a:defRPr/>
            </a:lvl1pPr>
          </a:lstStyle>
          <a:p>
            <a:pPr>
              <a:defRPr/>
            </a:pPr>
            <a:endParaRPr lang="en-AU"/>
          </a:p>
        </p:txBody>
      </p:sp>
      <p:sp>
        <p:nvSpPr>
          <p:cNvPr id="12" name="Rectangle 21"/>
          <p:cNvSpPr>
            <a:spLocks noGrp="1" noChangeArrowheads="1"/>
          </p:cNvSpPr>
          <p:nvPr>
            <p:ph type="sldNum" sz="quarter" idx="12"/>
          </p:nvPr>
        </p:nvSpPr>
        <p:spPr>
          <a:xfrm>
            <a:off x="76200" y="6248400"/>
            <a:ext cx="587375" cy="488950"/>
          </a:xfrm>
        </p:spPr>
        <p:txBody>
          <a:bodyPr anchorCtr="0"/>
          <a:lstStyle>
            <a:lvl1pPr>
              <a:defRPr/>
            </a:lvl1pPr>
          </a:lstStyle>
          <a:p>
            <a:pPr>
              <a:defRPr/>
            </a:pPr>
            <a:fld id="{A0F113F6-0432-4691-A3CB-745968096634}" type="slidenum">
              <a:rPr lang="en-AU"/>
              <a:pPr>
                <a:defRPr/>
              </a:pPr>
              <a:t>‹#›</a:t>
            </a:fld>
            <a:endParaRPr lang="en-A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Rectangle 11"/>
          <p:cNvSpPr>
            <a:spLocks noGrp="1" noChangeArrowheads="1"/>
          </p:cNvSpPr>
          <p:nvPr>
            <p:ph type="dt" sz="half" idx="10"/>
          </p:nvPr>
        </p:nvSpPr>
        <p:spPr>
          <a:ln/>
        </p:spPr>
        <p:txBody>
          <a:bodyPr/>
          <a:lstStyle>
            <a:lvl1pPr>
              <a:defRPr/>
            </a:lvl1pPr>
          </a:lstStyle>
          <a:p>
            <a:pPr>
              <a:defRPr/>
            </a:pPr>
            <a:endParaRPr lang="en-AU"/>
          </a:p>
        </p:txBody>
      </p:sp>
      <p:sp>
        <p:nvSpPr>
          <p:cNvPr id="5" name="Rectangle 12"/>
          <p:cNvSpPr>
            <a:spLocks noGrp="1" noChangeArrowheads="1"/>
          </p:cNvSpPr>
          <p:nvPr>
            <p:ph type="ftr" sz="quarter" idx="11"/>
          </p:nvPr>
        </p:nvSpPr>
        <p:spPr>
          <a:ln/>
        </p:spPr>
        <p:txBody>
          <a:bodyPr/>
          <a:lstStyle>
            <a:lvl1pPr>
              <a:defRPr/>
            </a:lvl1pPr>
          </a:lstStyle>
          <a:p>
            <a:pPr>
              <a:defRPr/>
            </a:pPr>
            <a:endParaRPr lang="en-AU"/>
          </a:p>
        </p:txBody>
      </p:sp>
      <p:sp>
        <p:nvSpPr>
          <p:cNvPr id="6" name="Rectangle 13"/>
          <p:cNvSpPr>
            <a:spLocks noGrp="1" noChangeArrowheads="1"/>
          </p:cNvSpPr>
          <p:nvPr>
            <p:ph type="sldNum" sz="quarter" idx="12"/>
          </p:nvPr>
        </p:nvSpPr>
        <p:spPr>
          <a:ln/>
        </p:spPr>
        <p:txBody>
          <a:bodyPr/>
          <a:lstStyle>
            <a:lvl1pPr>
              <a:defRPr/>
            </a:lvl1pPr>
          </a:lstStyle>
          <a:p>
            <a:pPr>
              <a:defRPr/>
            </a:pPr>
            <a:fld id="{3B0A16FD-9679-4D02-B2DC-901AF94732B2}" type="slidenum">
              <a:rPr lang="en-AU"/>
              <a:pPr>
                <a:defRPr/>
              </a:pPr>
              <a:t>‹#›</a:t>
            </a:fld>
            <a:endParaRPr lang="en-A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05600" y="762000"/>
            <a:ext cx="1981200" cy="5324475"/>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762000" y="762000"/>
            <a:ext cx="5791200" cy="53244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Rectangle 11"/>
          <p:cNvSpPr>
            <a:spLocks noGrp="1" noChangeArrowheads="1"/>
          </p:cNvSpPr>
          <p:nvPr>
            <p:ph type="dt" sz="half" idx="10"/>
          </p:nvPr>
        </p:nvSpPr>
        <p:spPr>
          <a:ln/>
        </p:spPr>
        <p:txBody>
          <a:bodyPr/>
          <a:lstStyle>
            <a:lvl1pPr>
              <a:defRPr/>
            </a:lvl1pPr>
          </a:lstStyle>
          <a:p>
            <a:pPr>
              <a:defRPr/>
            </a:pPr>
            <a:endParaRPr lang="en-AU"/>
          </a:p>
        </p:txBody>
      </p:sp>
      <p:sp>
        <p:nvSpPr>
          <p:cNvPr id="5" name="Rectangle 12"/>
          <p:cNvSpPr>
            <a:spLocks noGrp="1" noChangeArrowheads="1"/>
          </p:cNvSpPr>
          <p:nvPr>
            <p:ph type="ftr" sz="quarter" idx="11"/>
          </p:nvPr>
        </p:nvSpPr>
        <p:spPr>
          <a:ln/>
        </p:spPr>
        <p:txBody>
          <a:bodyPr/>
          <a:lstStyle>
            <a:lvl1pPr>
              <a:defRPr/>
            </a:lvl1pPr>
          </a:lstStyle>
          <a:p>
            <a:pPr>
              <a:defRPr/>
            </a:pPr>
            <a:endParaRPr lang="en-AU"/>
          </a:p>
        </p:txBody>
      </p:sp>
      <p:sp>
        <p:nvSpPr>
          <p:cNvPr id="6" name="Rectangle 13"/>
          <p:cNvSpPr>
            <a:spLocks noGrp="1" noChangeArrowheads="1"/>
          </p:cNvSpPr>
          <p:nvPr>
            <p:ph type="sldNum" sz="quarter" idx="12"/>
          </p:nvPr>
        </p:nvSpPr>
        <p:spPr>
          <a:ln/>
        </p:spPr>
        <p:txBody>
          <a:bodyPr/>
          <a:lstStyle>
            <a:lvl1pPr>
              <a:defRPr/>
            </a:lvl1pPr>
          </a:lstStyle>
          <a:p>
            <a:pPr>
              <a:defRPr/>
            </a:pPr>
            <a:fld id="{0FE52057-07A9-4AC3-8065-4F618C0B8964}" type="slidenum">
              <a:rPr lang="en-AU"/>
              <a:pPr>
                <a:defRPr/>
              </a:pPr>
              <a:t>‹#›</a:t>
            </a:fld>
            <a:endParaRPr lang="en-AU"/>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11"/>
          <p:cNvSpPr>
            <a:spLocks noGrp="1" noChangeArrowheads="1"/>
          </p:cNvSpPr>
          <p:nvPr>
            <p:ph type="dt" sz="half" idx="10"/>
          </p:nvPr>
        </p:nvSpPr>
        <p:spPr>
          <a:ln/>
        </p:spPr>
        <p:txBody>
          <a:bodyPr/>
          <a:lstStyle>
            <a:lvl1pPr>
              <a:defRPr/>
            </a:lvl1pPr>
          </a:lstStyle>
          <a:p>
            <a:pPr>
              <a:defRPr/>
            </a:pPr>
            <a:endParaRPr lang="en-AU"/>
          </a:p>
        </p:txBody>
      </p:sp>
      <p:sp>
        <p:nvSpPr>
          <p:cNvPr id="5" name="Rectangle 12"/>
          <p:cNvSpPr>
            <a:spLocks noGrp="1" noChangeArrowheads="1"/>
          </p:cNvSpPr>
          <p:nvPr>
            <p:ph type="ftr" sz="quarter" idx="11"/>
          </p:nvPr>
        </p:nvSpPr>
        <p:spPr>
          <a:ln/>
        </p:spPr>
        <p:txBody>
          <a:bodyPr/>
          <a:lstStyle>
            <a:lvl1pPr>
              <a:defRPr/>
            </a:lvl1pPr>
          </a:lstStyle>
          <a:p>
            <a:pPr>
              <a:defRPr/>
            </a:pPr>
            <a:endParaRPr lang="en-AU"/>
          </a:p>
        </p:txBody>
      </p:sp>
      <p:sp>
        <p:nvSpPr>
          <p:cNvPr id="6" name="Rectangle 13"/>
          <p:cNvSpPr>
            <a:spLocks noGrp="1" noChangeArrowheads="1"/>
          </p:cNvSpPr>
          <p:nvPr>
            <p:ph type="sldNum" sz="quarter" idx="12"/>
          </p:nvPr>
        </p:nvSpPr>
        <p:spPr>
          <a:ln/>
        </p:spPr>
        <p:txBody>
          <a:bodyPr/>
          <a:lstStyle>
            <a:lvl1pPr>
              <a:defRPr/>
            </a:lvl1pPr>
          </a:lstStyle>
          <a:p>
            <a:pPr>
              <a:defRPr/>
            </a:pPr>
            <a:fld id="{2D394694-B4FA-409F-85BB-C89C802EEB48}" type="slidenum">
              <a:rPr lang="en-AU"/>
              <a:pPr>
                <a:defRPr/>
              </a:pPr>
              <a:t>‹#›</a:t>
            </a:fld>
            <a:endParaRPr lang="en-A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Rectangle 11"/>
          <p:cNvSpPr>
            <a:spLocks noGrp="1" noChangeArrowheads="1"/>
          </p:cNvSpPr>
          <p:nvPr>
            <p:ph type="dt" sz="half" idx="10"/>
          </p:nvPr>
        </p:nvSpPr>
        <p:spPr>
          <a:ln/>
        </p:spPr>
        <p:txBody>
          <a:bodyPr/>
          <a:lstStyle>
            <a:lvl1pPr>
              <a:defRPr/>
            </a:lvl1pPr>
          </a:lstStyle>
          <a:p>
            <a:pPr>
              <a:defRPr/>
            </a:pPr>
            <a:endParaRPr lang="en-AU"/>
          </a:p>
        </p:txBody>
      </p:sp>
      <p:sp>
        <p:nvSpPr>
          <p:cNvPr id="5" name="Rectangle 12"/>
          <p:cNvSpPr>
            <a:spLocks noGrp="1" noChangeArrowheads="1"/>
          </p:cNvSpPr>
          <p:nvPr>
            <p:ph type="ftr" sz="quarter" idx="11"/>
          </p:nvPr>
        </p:nvSpPr>
        <p:spPr>
          <a:ln/>
        </p:spPr>
        <p:txBody>
          <a:bodyPr/>
          <a:lstStyle>
            <a:lvl1pPr>
              <a:defRPr/>
            </a:lvl1pPr>
          </a:lstStyle>
          <a:p>
            <a:pPr>
              <a:defRPr/>
            </a:pPr>
            <a:endParaRPr lang="en-AU"/>
          </a:p>
        </p:txBody>
      </p:sp>
      <p:sp>
        <p:nvSpPr>
          <p:cNvPr id="6" name="Rectangle 13"/>
          <p:cNvSpPr>
            <a:spLocks noGrp="1" noChangeArrowheads="1"/>
          </p:cNvSpPr>
          <p:nvPr>
            <p:ph type="sldNum" sz="quarter" idx="12"/>
          </p:nvPr>
        </p:nvSpPr>
        <p:spPr>
          <a:ln/>
        </p:spPr>
        <p:txBody>
          <a:bodyPr/>
          <a:lstStyle>
            <a:lvl1pPr>
              <a:defRPr/>
            </a:lvl1pPr>
          </a:lstStyle>
          <a:p>
            <a:pPr>
              <a:defRPr/>
            </a:pPr>
            <a:fld id="{BE6EB731-76CB-4025-973B-DD7BDBC49895}" type="slidenum">
              <a:rPr lang="en-AU"/>
              <a:pPr>
                <a:defRPr/>
              </a:pPr>
              <a:t>‹#›</a:t>
            </a:fld>
            <a:endParaRPr lang="en-A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11"/>
          <p:cNvSpPr>
            <a:spLocks noGrp="1" noChangeArrowheads="1"/>
          </p:cNvSpPr>
          <p:nvPr>
            <p:ph type="dt" sz="half" idx="10"/>
          </p:nvPr>
        </p:nvSpPr>
        <p:spPr>
          <a:ln/>
        </p:spPr>
        <p:txBody>
          <a:bodyPr/>
          <a:lstStyle>
            <a:lvl1pPr>
              <a:defRPr/>
            </a:lvl1pPr>
          </a:lstStyle>
          <a:p>
            <a:pPr>
              <a:defRPr/>
            </a:pPr>
            <a:endParaRPr lang="en-AU"/>
          </a:p>
        </p:txBody>
      </p:sp>
      <p:sp>
        <p:nvSpPr>
          <p:cNvPr id="5" name="Rectangle 12"/>
          <p:cNvSpPr>
            <a:spLocks noGrp="1" noChangeArrowheads="1"/>
          </p:cNvSpPr>
          <p:nvPr>
            <p:ph type="ftr" sz="quarter" idx="11"/>
          </p:nvPr>
        </p:nvSpPr>
        <p:spPr>
          <a:ln/>
        </p:spPr>
        <p:txBody>
          <a:bodyPr/>
          <a:lstStyle>
            <a:lvl1pPr>
              <a:defRPr/>
            </a:lvl1pPr>
          </a:lstStyle>
          <a:p>
            <a:pPr>
              <a:defRPr/>
            </a:pPr>
            <a:endParaRPr lang="en-AU"/>
          </a:p>
        </p:txBody>
      </p:sp>
      <p:sp>
        <p:nvSpPr>
          <p:cNvPr id="6" name="Rectangle 13"/>
          <p:cNvSpPr>
            <a:spLocks noGrp="1" noChangeArrowheads="1"/>
          </p:cNvSpPr>
          <p:nvPr>
            <p:ph type="sldNum" sz="quarter" idx="12"/>
          </p:nvPr>
        </p:nvSpPr>
        <p:spPr>
          <a:ln/>
        </p:spPr>
        <p:txBody>
          <a:bodyPr/>
          <a:lstStyle>
            <a:lvl1pPr>
              <a:defRPr/>
            </a:lvl1pPr>
          </a:lstStyle>
          <a:p>
            <a:pPr>
              <a:defRPr/>
            </a:pPr>
            <a:fld id="{4F2AFD03-1027-4208-8081-A4ED8599FAB7}" type="slidenum">
              <a:rPr lang="en-AU"/>
              <a:pPr>
                <a:defRPr/>
              </a:pPr>
              <a:t>‹#›</a:t>
            </a:fld>
            <a:endParaRPr lang="en-A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838200" y="2362200"/>
            <a:ext cx="3770313"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4760913" y="2362200"/>
            <a:ext cx="3770312" cy="3724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Rectangle 11"/>
          <p:cNvSpPr>
            <a:spLocks noGrp="1" noChangeArrowheads="1"/>
          </p:cNvSpPr>
          <p:nvPr>
            <p:ph type="dt" sz="half" idx="10"/>
          </p:nvPr>
        </p:nvSpPr>
        <p:spPr>
          <a:ln/>
        </p:spPr>
        <p:txBody>
          <a:bodyPr/>
          <a:lstStyle>
            <a:lvl1pPr>
              <a:defRPr/>
            </a:lvl1pPr>
          </a:lstStyle>
          <a:p>
            <a:pPr>
              <a:defRPr/>
            </a:pPr>
            <a:endParaRPr lang="en-AU"/>
          </a:p>
        </p:txBody>
      </p:sp>
      <p:sp>
        <p:nvSpPr>
          <p:cNvPr id="6" name="Rectangle 12"/>
          <p:cNvSpPr>
            <a:spLocks noGrp="1" noChangeArrowheads="1"/>
          </p:cNvSpPr>
          <p:nvPr>
            <p:ph type="ftr" sz="quarter" idx="11"/>
          </p:nvPr>
        </p:nvSpPr>
        <p:spPr>
          <a:ln/>
        </p:spPr>
        <p:txBody>
          <a:bodyPr/>
          <a:lstStyle>
            <a:lvl1pPr>
              <a:defRPr/>
            </a:lvl1pPr>
          </a:lstStyle>
          <a:p>
            <a:pPr>
              <a:defRPr/>
            </a:pPr>
            <a:endParaRPr lang="en-AU"/>
          </a:p>
        </p:txBody>
      </p:sp>
      <p:sp>
        <p:nvSpPr>
          <p:cNvPr id="7" name="Rectangle 13"/>
          <p:cNvSpPr>
            <a:spLocks noGrp="1" noChangeArrowheads="1"/>
          </p:cNvSpPr>
          <p:nvPr>
            <p:ph type="sldNum" sz="quarter" idx="12"/>
          </p:nvPr>
        </p:nvSpPr>
        <p:spPr>
          <a:ln/>
        </p:spPr>
        <p:txBody>
          <a:bodyPr/>
          <a:lstStyle>
            <a:lvl1pPr>
              <a:defRPr/>
            </a:lvl1pPr>
          </a:lstStyle>
          <a:p>
            <a:pPr>
              <a:defRPr/>
            </a:pPr>
            <a:fld id="{BB6803C9-D102-4778-8C6B-5E066EC5FFF7}" type="slidenum">
              <a:rPr lang="en-AU"/>
              <a:pPr>
                <a:defRPr/>
              </a:pPr>
              <a:t>‹#›</a:t>
            </a:fld>
            <a:endParaRPr lang="en-A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Rectangle 11"/>
          <p:cNvSpPr>
            <a:spLocks noGrp="1" noChangeArrowheads="1"/>
          </p:cNvSpPr>
          <p:nvPr>
            <p:ph type="dt" sz="half" idx="10"/>
          </p:nvPr>
        </p:nvSpPr>
        <p:spPr>
          <a:ln/>
        </p:spPr>
        <p:txBody>
          <a:bodyPr/>
          <a:lstStyle>
            <a:lvl1pPr>
              <a:defRPr/>
            </a:lvl1pPr>
          </a:lstStyle>
          <a:p>
            <a:pPr>
              <a:defRPr/>
            </a:pPr>
            <a:endParaRPr lang="en-AU"/>
          </a:p>
        </p:txBody>
      </p:sp>
      <p:sp>
        <p:nvSpPr>
          <p:cNvPr id="8" name="Rectangle 12"/>
          <p:cNvSpPr>
            <a:spLocks noGrp="1" noChangeArrowheads="1"/>
          </p:cNvSpPr>
          <p:nvPr>
            <p:ph type="ftr" sz="quarter" idx="11"/>
          </p:nvPr>
        </p:nvSpPr>
        <p:spPr>
          <a:ln/>
        </p:spPr>
        <p:txBody>
          <a:bodyPr/>
          <a:lstStyle>
            <a:lvl1pPr>
              <a:defRPr/>
            </a:lvl1pPr>
          </a:lstStyle>
          <a:p>
            <a:pPr>
              <a:defRPr/>
            </a:pPr>
            <a:endParaRPr lang="en-AU"/>
          </a:p>
        </p:txBody>
      </p:sp>
      <p:sp>
        <p:nvSpPr>
          <p:cNvPr id="9" name="Rectangle 13"/>
          <p:cNvSpPr>
            <a:spLocks noGrp="1" noChangeArrowheads="1"/>
          </p:cNvSpPr>
          <p:nvPr>
            <p:ph type="sldNum" sz="quarter" idx="12"/>
          </p:nvPr>
        </p:nvSpPr>
        <p:spPr>
          <a:ln/>
        </p:spPr>
        <p:txBody>
          <a:bodyPr/>
          <a:lstStyle>
            <a:lvl1pPr>
              <a:defRPr/>
            </a:lvl1pPr>
          </a:lstStyle>
          <a:p>
            <a:pPr>
              <a:defRPr/>
            </a:pPr>
            <a:fld id="{AC7092B3-DFB6-458E-87B5-4191AEB1B5D1}" type="slidenum">
              <a:rPr lang="en-AU"/>
              <a:pPr>
                <a:defRPr/>
              </a:pPr>
              <a:t>‹#›</a:t>
            </a:fld>
            <a:endParaRPr lang="en-A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Rectangle 11"/>
          <p:cNvSpPr>
            <a:spLocks noGrp="1" noChangeArrowheads="1"/>
          </p:cNvSpPr>
          <p:nvPr>
            <p:ph type="dt" sz="half" idx="10"/>
          </p:nvPr>
        </p:nvSpPr>
        <p:spPr>
          <a:ln/>
        </p:spPr>
        <p:txBody>
          <a:bodyPr/>
          <a:lstStyle>
            <a:lvl1pPr>
              <a:defRPr/>
            </a:lvl1pPr>
          </a:lstStyle>
          <a:p>
            <a:pPr>
              <a:defRPr/>
            </a:pPr>
            <a:endParaRPr lang="en-AU"/>
          </a:p>
        </p:txBody>
      </p:sp>
      <p:sp>
        <p:nvSpPr>
          <p:cNvPr id="4" name="Rectangle 12"/>
          <p:cNvSpPr>
            <a:spLocks noGrp="1" noChangeArrowheads="1"/>
          </p:cNvSpPr>
          <p:nvPr>
            <p:ph type="ftr" sz="quarter" idx="11"/>
          </p:nvPr>
        </p:nvSpPr>
        <p:spPr>
          <a:ln/>
        </p:spPr>
        <p:txBody>
          <a:bodyPr/>
          <a:lstStyle>
            <a:lvl1pPr>
              <a:defRPr/>
            </a:lvl1pPr>
          </a:lstStyle>
          <a:p>
            <a:pPr>
              <a:defRPr/>
            </a:pPr>
            <a:endParaRPr lang="en-AU"/>
          </a:p>
        </p:txBody>
      </p:sp>
      <p:sp>
        <p:nvSpPr>
          <p:cNvPr id="5" name="Rectangle 13"/>
          <p:cNvSpPr>
            <a:spLocks noGrp="1" noChangeArrowheads="1"/>
          </p:cNvSpPr>
          <p:nvPr>
            <p:ph type="sldNum" sz="quarter" idx="12"/>
          </p:nvPr>
        </p:nvSpPr>
        <p:spPr>
          <a:ln/>
        </p:spPr>
        <p:txBody>
          <a:bodyPr/>
          <a:lstStyle>
            <a:lvl1pPr>
              <a:defRPr/>
            </a:lvl1pPr>
          </a:lstStyle>
          <a:p>
            <a:pPr>
              <a:defRPr/>
            </a:pPr>
            <a:fld id="{6C967B08-E3D9-41CF-A757-693A4434884A}" type="slidenum">
              <a:rPr lang="en-AU"/>
              <a:pPr>
                <a:defRPr/>
              </a:pPr>
              <a:t>‹#›</a:t>
            </a:fld>
            <a:endParaRPr lang="en-A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pPr>
              <a:defRPr/>
            </a:pPr>
            <a:endParaRPr lang="en-AU"/>
          </a:p>
        </p:txBody>
      </p:sp>
      <p:sp>
        <p:nvSpPr>
          <p:cNvPr id="3" name="Rectangle 12"/>
          <p:cNvSpPr>
            <a:spLocks noGrp="1" noChangeArrowheads="1"/>
          </p:cNvSpPr>
          <p:nvPr>
            <p:ph type="ftr" sz="quarter" idx="11"/>
          </p:nvPr>
        </p:nvSpPr>
        <p:spPr>
          <a:ln/>
        </p:spPr>
        <p:txBody>
          <a:bodyPr/>
          <a:lstStyle>
            <a:lvl1pPr>
              <a:defRPr/>
            </a:lvl1pPr>
          </a:lstStyle>
          <a:p>
            <a:pPr>
              <a:defRPr/>
            </a:pPr>
            <a:endParaRPr lang="en-AU"/>
          </a:p>
        </p:txBody>
      </p:sp>
      <p:sp>
        <p:nvSpPr>
          <p:cNvPr id="4" name="Rectangle 13"/>
          <p:cNvSpPr>
            <a:spLocks noGrp="1" noChangeArrowheads="1"/>
          </p:cNvSpPr>
          <p:nvPr>
            <p:ph type="sldNum" sz="quarter" idx="12"/>
          </p:nvPr>
        </p:nvSpPr>
        <p:spPr>
          <a:ln/>
        </p:spPr>
        <p:txBody>
          <a:bodyPr/>
          <a:lstStyle>
            <a:lvl1pPr>
              <a:defRPr/>
            </a:lvl1pPr>
          </a:lstStyle>
          <a:p>
            <a:pPr>
              <a:defRPr/>
            </a:pPr>
            <a:fld id="{857BD9A7-DBD6-470F-95FF-E4636917C9A8}" type="slidenum">
              <a:rPr lang="en-AU"/>
              <a:pPr>
                <a:defRPr/>
              </a:pPr>
              <a:t>‹#›</a:t>
            </a:fld>
            <a:endParaRPr lang="en-A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dt" sz="half" idx="10"/>
          </p:nvPr>
        </p:nvSpPr>
        <p:spPr>
          <a:ln/>
        </p:spPr>
        <p:txBody>
          <a:bodyPr/>
          <a:lstStyle>
            <a:lvl1pPr>
              <a:defRPr/>
            </a:lvl1pPr>
          </a:lstStyle>
          <a:p>
            <a:pPr>
              <a:defRPr/>
            </a:pPr>
            <a:endParaRPr lang="en-AU"/>
          </a:p>
        </p:txBody>
      </p:sp>
      <p:sp>
        <p:nvSpPr>
          <p:cNvPr id="6" name="Rectangle 12"/>
          <p:cNvSpPr>
            <a:spLocks noGrp="1" noChangeArrowheads="1"/>
          </p:cNvSpPr>
          <p:nvPr>
            <p:ph type="ftr" sz="quarter" idx="11"/>
          </p:nvPr>
        </p:nvSpPr>
        <p:spPr>
          <a:ln/>
        </p:spPr>
        <p:txBody>
          <a:bodyPr/>
          <a:lstStyle>
            <a:lvl1pPr>
              <a:defRPr/>
            </a:lvl1pPr>
          </a:lstStyle>
          <a:p>
            <a:pPr>
              <a:defRPr/>
            </a:pPr>
            <a:endParaRPr lang="en-AU"/>
          </a:p>
        </p:txBody>
      </p:sp>
      <p:sp>
        <p:nvSpPr>
          <p:cNvPr id="7" name="Rectangle 13"/>
          <p:cNvSpPr>
            <a:spLocks noGrp="1" noChangeArrowheads="1"/>
          </p:cNvSpPr>
          <p:nvPr>
            <p:ph type="sldNum" sz="quarter" idx="12"/>
          </p:nvPr>
        </p:nvSpPr>
        <p:spPr>
          <a:ln/>
        </p:spPr>
        <p:txBody>
          <a:bodyPr/>
          <a:lstStyle>
            <a:lvl1pPr>
              <a:defRPr/>
            </a:lvl1pPr>
          </a:lstStyle>
          <a:p>
            <a:pPr>
              <a:defRPr/>
            </a:pPr>
            <a:fld id="{9C3D9B46-F26D-4836-8F36-8FFB82A6035A}" type="slidenum">
              <a:rPr lang="en-AU"/>
              <a:pPr>
                <a:defRPr/>
              </a:pPr>
              <a:t>‹#›</a:t>
            </a:fld>
            <a:endParaRPr lang="en-A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AU"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1"/>
          <p:cNvSpPr>
            <a:spLocks noGrp="1" noChangeArrowheads="1"/>
          </p:cNvSpPr>
          <p:nvPr>
            <p:ph type="dt" sz="half" idx="10"/>
          </p:nvPr>
        </p:nvSpPr>
        <p:spPr>
          <a:ln/>
        </p:spPr>
        <p:txBody>
          <a:bodyPr/>
          <a:lstStyle>
            <a:lvl1pPr>
              <a:defRPr/>
            </a:lvl1pPr>
          </a:lstStyle>
          <a:p>
            <a:pPr>
              <a:defRPr/>
            </a:pPr>
            <a:endParaRPr lang="en-AU"/>
          </a:p>
        </p:txBody>
      </p:sp>
      <p:sp>
        <p:nvSpPr>
          <p:cNvPr id="6" name="Rectangle 12"/>
          <p:cNvSpPr>
            <a:spLocks noGrp="1" noChangeArrowheads="1"/>
          </p:cNvSpPr>
          <p:nvPr>
            <p:ph type="ftr" sz="quarter" idx="11"/>
          </p:nvPr>
        </p:nvSpPr>
        <p:spPr>
          <a:ln/>
        </p:spPr>
        <p:txBody>
          <a:bodyPr/>
          <a:lstStyle>
            <a:lvl1pPr>
              <a:defRPr/>
            </a:lvl1pPr>
          </a:lstStyle>
          <a:p>
            <a:pPr>
              <a:defRPr/>
            </a:pPr>
            <a:endParaRPr lang="en-AU"/>
          </a:p>
        </p:txBody>
      </p:sp>
      <p:sp>
        <p:nvSpPr>
          <p:cNvPr id="7" name="Rectangle 13"/>
          <p:cNvSpPr>
            <a:spLocks noGrp="1" noChangeArrowheads="1"/>
          </p:cNvSpPr>
          <p:nvPr>
            <p:ph type="sldNum" sz="quarter" idx="12"/>
          </p:nvPr>
        </p:nvSpPr>
        <p:spPr>
          <a:ln/>
        </p:spPr>
        <p:txBody>
          <a:bodyPr/>
          <a:lstStyle>
            <a:lvl1pPr>
              <a:defRPr/>
            </a:lvl1pPr>
          </a:lstStyle>
          <a:p>
            <a:pPr>
              <a:defRPr/>
            </a:pPr>
            <a:fld id="{80475070-B1E9-45AD-B367-5BE759A776F0}" type="slidenum">
              <a:rPr lang="en-AU"/>
              <a:pPr>
                <a:defRPr/>
              </a:pPr>
              <a:t>‹#›</a:t>
            </a:fld>
            <a:endParaRPr lang="en-A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2"/>
          <p:cNvGrpSpPr>
            <a:grpSpLocks/>
          </p:cNvGrpSpPr>
          <p:nvPr/>
        </p:nvGrpSpPr>
        <p:grpSpPr bwMode="auto">
          <a:xfrm>
            <a:off x="0" y="0"/>
            <a:ext cx="7620000" cy="6858000"/>
            <a:chOff x="0" y="0"/>
            <a:chExt cx="4800" cy="4320"/>
          </a:xfrm>
        </p:grpSpPr>
        <p:grpSp>
          <p:nvGrpSpPr>
            <p:cNvPr id="1032" name="Group 3"/>
            <p:cNvGrpSpPr>
              <a:grpSpLocks/>
            </p:cNvGrpSpPr>
            <p:nvPr userDrawn="1"/>
          </p:nvGrpSpPr>
          <p:grpSpPr bwMode="auto">
            <a:xfrm>
              <a:off x="0" y="0"/>
              <a:ext cx="2016" cy="4320"/>
              <a:chOff x="0" y="0"/>
              <a:chExt cx="2016" cy="4320"/>
            </a:xfrm>
          </p:grpSpPr>
          <p:sp>
            <p:nvSpPr>
              <p:cNvPr id="43012" name="Rectangle 4"/>
              <p:cNvSpPr>
                <a:spLocks noChangeArrowheads="1"/>
              </p:cNvSpPr>
              <p:nvPr userDrawn="1"/>
            </p:nvSpPr>
            <p:spPr bwMode="auto">
              <a:xfrm>
                <a:off x="0" y="0"/>
                <a:ext cx="480" cy="4320"/>
              </a:xfrm>
              <a:prstGeom prst="rect">
                <a:avLst/>
              </a:prstGeom>
              <a:solidFill>
                <a:schemeClr val="accent2"/>
              </a:solidFill>
              <a:ln w="9525">
                <a:noFill/>
                <a:miter lim="800000"/>
                <a:headEnd/>
                <a:tailEnd/>
              </a:ln>
              <a:effectLst/>
            </p:spPr>
            <p:txBody>
              <a:bodyPr wrap="none" anchor="ctr"/>
              <a:lstStyle/>
              <a:p>
                <a:pPr>
                  <a:defRPr/>
                </a:pPr>
                <a:endParaRPr lang="en-AU"/>
              </a:p>
            </p:txBody>
          </p:sp>
          <p:sp>
            <p:nvSpPr>
              <p:cNvPr id="43013" name="Freeform 5"/>
              <p:cNvSpPr>
                <a:spLocks/>
              </p:cNvSpPr>
              <p:nvPr userDrawn="1"/>
            </p:nvSpPr>
            <p:spPr bwMode="auto">
              <a:xfrm>
                <a:off x="288" y="0"/>
                <a:ext cx="1728" cy="735"/>
              </a:xfrm>
              <a:custGeom>
                <a:avLst/>
                <a:gdLst/>
                <a:ahLst/>
                <a:cxnLst>
                  <a:cxn ang="0">
                    <a:pos x="1728" y="0"/>
                  </a:cxn>
                  <a:cxn ang="0">
                    <a:pos x="1728" y="480"/>
                  </a:cxn>
                  <a:cxn ang="0">
                    <a:pos x="380" y="482"/>
                  </a:cxn>
                  <a:cxn ang="0">
                    <a:pos x="354" y="480"/>
                  </a:cxn>
                  <a:cxn ang="0">
                    <a:pos x="308" y="489"/>
                  </a:cxn>
                  <a:cxn ang="0">
                    <a:pos x="246" y="531"/>
                  </a:cxn>
                  <a:cxn ang="0">
                    <a:pos x="206" y="597"/>
                  </a:cxn>
                  <a:cxn ang="0">
                    <a:pos x="192" y="666"/>
                  </a:cxn>
                  <a:cxn ang="0">
                    <a:pos x="192" y="735"/>
                  </a:cxn>
                  <a:cxn ang="0">
                    <a:pos x="0" y="735"/>
                  </a:cxn>
                  <a:cxn ang="0">
                    <a:pos x="0" y="480"/>
                  </a:cxn>
                  <a:cxn ang="0">
                    <a:pos x="0" y="0"/>
                  </a:cxn>
                  <a:cxn ang="0">
                    <a:pos x="1728" y="0"/>
                  </a:cxn>
                </a:cxnLst>
                <a:rect l="0" t="0" r="r" b="b"/>
                <a:pathLst>
                  <a:path w="1728" h="735">
                    <a:moveTo>
                      <a:pt x="1728" y="0"/>
                    </a:moveTo>
                    <a:lnTo>
                      <a:pt x="1728" y="480"/>
                    </a:lnTo>
                    <a:lnTo>
                      <a:pt x="380" y="482"/>
                    </a:lnTo>
                    <a:lnTo>
                      <a:pt x="354" y="480"/>
                    </a:lnTo>
                    <a:lnTo>
                      <a:pt x="308" y="489"/>
                    </a:lnTo>
                    <a:cubicBezTo>
                      <a:pt x="290" y="498"/>
                      <a:pt x="263" y="513"/>
                      <a:pt x="246" y="531"/>
                    </a:cubicBezTo>
                    <a:cubicBezTo>
                      <a:pt x="229" y="549"/>
                      <a:pt x="215" y="574"/>
                      <a:pt x="206" y="597"/>
                    </a:cubicBezTo>
                    <a:cubicBezTo>
                      <a:pt x="197" y="620"/>
                      <a:pt x="194" y="643"/>
                      <a:pt x="192" y="666"/>
                    </a:cubicBezTo>
                    <a:lnTo>
                      <a:pt x="192" y="735"/>
                    </a:lnTo>
                    <a:lnTo>
                      <a:pt x="0" y="735"/>
                    </a:lnTo>
                    <a:lnTo>
                      <a:pt x="0" y="480"/>
                    </a:lnTo>
                    <a:lnTo>
                      <a:pt x="0" y="0"/>
                    </a:lnTo>
                    <a:lnTo>
                      <a:pt x="1728" y="0"/>
                    </a:lnTo>
                    <a:close/>
                  </a:path>
                </a:pathLst>
              </a:custGeom>
              <a:solidFill>
                <a:schemeClr val="accent2"/>
              </a:solidFill>
              <a:ln w="9525" cap="flat" cmpd="sng">
                <a:noFill/>
                <a:prstDash val="solid"/>
                <a:miter lim="800000"/>
                <a:headEnd type="none" w="med" len="med"/>
                <a:tailEnd type="none" w="med" len="med"/>
              </a:ln>
              <a:effectLst/>
            </p:spPr>
            <p:txBody>
              <a:bodyPr wrap="none"/>
              <a:lstStyle/>
              <a:p>
                <a:pPr>
                  <a:defRPr/>
                </a:pPr>
                <a:endParaRPr lang="en-AU"/>
              </a:p>
            </p:txBody>
          </p:sp>
        </p:grpSp>
        <p:grpSp>
          <p:nvGrpSpPr>
            <p:cNvPr id="1033" name="Group 6"/>
            <p:cNvGrpSpPr>
              <a:grpSpLocks/>
            </p:cNvGrpSpPr>
            <p:nvPr/>
          </p:nvGrpSpPr>
          <p:grpSpPr bwMode="auto">
            <a:xfrm>
              <a:off x="144" y="1248"/>
              <a:ext cx="4656" cy="201"/>
              <a:chOff x="144" y="1248"/>
              <a:chExt cx="4656" cy="201"/>
            </a:xfrm>
          </p:grpSpPr>
          <p:sp>
            <p:nvSpPr>
              <p:cNvPr id="43015" name="AutoShape 7"/>
              <p:cNvSpPr>
                <a:spLocks noChangeArrowheads="1"/>
              </p:cNvSpPr>
              <p:nvPr/>
            </p:nvSpPr>
            <p:spPr bwMode="auto">
              <a:xfrm>
                <a:off x="384" y="1248"/>
                <a:ext cx="4416" cy="200"/>
              </a:xfrm>
              <a:prstGeom prst="roundRect">
                <a:avLst>
                  <a:gd name="adj" fmla="val 0"/>
                </a:avLst>
              </a:prstGeom>
              <a:solidFill>
                <a:schemeClr val="hlink"/>
              </a:solidFill>
              <a:ln w="9525">
                <a:noFill/>
                <a:round/>
                <a:headEnd/>
                <a:tailEnd/>
              </a:ln>
              <a:effectLst/>
            </p:spPr>
            <p:txBody>
              <a:bodyPr wrap="none" anchor="ctr"/>
              <a:lstStyle/>
              <a:p>
                <a:pPr>
                  <a:defRPr/>
                </a:pPr>
                <a:endParaRPr lang="en-AU"/>
              </a:p>
            </p:txBody>
          </p:sp>
          <p:sp>
            <p:nvSpPr>
              <p:cNvPr id="43016" name="AutoShape 8"/>
              <p:cNvSpPr>
                <a:spLocks noChangeArrowheads="1"/>
              </p:cNvSpPr>
              <p:nvPr/>
            </p:nvSpPr>
            <p:spPr bwMode="auto">
              <a:xfrm flipH="1">
                <a:off x="144" y="1248"/>
                <a:ext cx="248" cy="201"/>
              </a:xfrm>
              <a:prstGeom prst="flowChartDelay">
                <a:avLst/>
              </a:prstGeom>
              <a:solidFill>
                <a:schemeClr val="hlink"/>
              </a:solidFill>
              <a:ln w="9525">
                <a:noFill/>
                <a:miter lim="800000"/>
                <a:headEnd/>
                <a:tailEnd/>
              </a:ln>
              <a:effectLst/>
            </p:spPr>
            <p:txBody>
              <a:bodyPr wrap="none" anchor="ctr"/>
              <a:lstStyle/>
              <a:p>
                <a:pPr>
                  <a:defRPr/>
                </a:pPr>
                <a:endParaRPr lang="en-AU"/>
              </a:p>
            </p:txBody>
          </p:sp>
        </p:grpSp>
      </p:grpSp>
      <p:sp>
        <p:nvSpPr>
          <p:cNvPr id="1027" name="AutoShape 9"/>
          <p:cNvSpPr>
            <a:spLocks noGrp="1" noChangeArrowheads="1"/>
          </p:cNvSpPr>
          <p:nvPr>
            <p:ph type="title"/>
          </p:nvPr>
        </p:nvSpPr>
        <p:spPr bwMode="auto">
          <a:xfrm>
            <a:off x="762000" y="762000"/>
            <a:ext cx="7924800" cy="1143000"/>
          </a:xfrm>
          <a:prstGeom prst="roundRect">
            <a:avLst>
              <a:gd name="adj" fmla="val 21667"/>
            </a:avLst>
          </a:prstGeom>
          <a:noFill/>
          <a:ln w="9525">
            <a:noFill/>
            <a:round/>
            <a:headEnd/>
            <a:tailEnd/>
          </a:ln>
        </p:spPr>
        <p:txBody>
          <a:bodyPr vert="horz" wrap="square" lIns="91440" tIns="45720" rIns="91440" bIns="45720" numCol="1" anchor="b" anchorCtr="0" compatLnSpc="1">
            <a:prstTxWarp prst="textNoShape">
              <a:avLst/>
            </a:prstTxWarp>
          </a:bodyPr>
          <a:lstStyle/>
          <a:p>
            <a:pPr lvl="0"/>
            <a:r>
              <a:rPr lang="en-AU" smtClean="0"/>
              <a:t>Click to edit Master title style</a:t>
            </a:r>
          </a:p>
        </p:txBody>
      </p:sp>
      <p:sp>
        <p:nvSpPr>
          <p:cNvPr id="1028" name="Rectangle 10"/>
          <p:cNvSpPr>
            <a:spLocks noGrp="1" noChangeArrowheads="1"/>
          </p:cNvSpPr>
          <p:nvPr>
            <p:ph type="body" idx="1"/>
          </p:nvPr>
        </p:nvSpPr>
        <p:spPr bwMode="auto">
          <a:xfrm>
            <a:off x="838200" y="2362200"/>
            <a:ext cx="7693025" cy="37242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p>
        </p:txBody>
      </p:sp>
      <p:sp>
        <p:nvSpPr>
          <p:cNvPr id="43019" name="Rectangle 11"/>
          <p:cNvSpPr>
            <a:spLocks noGrp="1" noChangeArrowheads="1"/>
          </p:cNvSpPr>
          <p:nvPr>
            <p:ph type="dt" sz="half" idx="2"/>
          </p:nvPr>
        </p:nvSpPr>
        <p:spPr bwMode="auto">
          <a:xfrm>
            <a:off x="2438400" y="6248400"/>
            <a:ext cx="2130425" cy="4746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400"/>
            </a:lvl1pPr>
          </a:lstStyle>
          <a:p>
            <a:pPr>
              <a:defRPr/>
            </a:pPr>
            <a:endParaRPr lang="en-AU"/>
          </a:p>
        </p:txBody>
      </p:sp>
      <p:sp>
        <p:nvSpPr>
          <p:cNvPr id="43020" name="Rectangle 12"/>
          <p:cNvSpPr>
            <a:spLocks noGrp="1" noChangeArrowheads="1"/>
          </p:cNvSpPr>
          <p:nvPr>
            <p:ph type="ftr" sz="quarter" idx="3"/>
          </p:nvPr>
        </p:nvSpPr>
        <p:spPr bwMode="auto">
          <a:xfrm>
            <a:off x="5791200" y="6248400"/>
            <a:ext cx="2897188" cy="47466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400"/>
            </a:lvl1pPr>
          </a:lstStyle>
          <a:p>
            <a:pPr>
              <a:defRPr/>
            </a:pPr>
            <a:endParaRPr lang="en-AU"/>
          </a:p>
        </p:txBody>
      </p:sp>
      <p:sp>
        <p:nvSpPr>
          <p:cNvPr id="43021" name="Rectangle 13"/>
          <p:cNvSpPr>
            <a:spLocks noGrp="1" noChangeArrowheads="1"/>
          </p:cNvSpPr>
          <p:nvPr>
            <p:ph type="sldNum" sz="quarter" idx="4"/>
          </p:nvPr>
        </p:nvSpPr>
        <p:spPr bwMode="auto">
          <a:xfrm>
            <a:off x="84138" y="6242050"/>
            <a:ext cx="587375" cy="488950"/>
          </a:xfrm>
          <a:prstGeom prst="rect">
            <a:avLst/>
          </a:prstGeom>
          <a:noFill/>
          <a:ln w="9525">
            <a:noFill/>
            <a:miter lim="800000"/>
            <a:headEnd/>
            <a:tailEnd/>
          </a:ln>
          <a:effectLst/>
        </p:spPr>
        <p:txBody>
          <a:bodyPr vert="horz" wrap="square" lIns="91440" tIns="45720" rIns="91440" bIns="45720" numCol="1" anchor="b" anchorCtr="1" compatLnSpc="1">
            <a:prstTxWarp prst="textNoShape">
              <a:avLst/>
            </a:prstTxWarp>
          </a:bodyPr>
          <a:lstStyle>
            <a:lvl1pPr>
              <a:defRPr sz="2600" b="1">
                <a:solidFill>
                  <a:schemeClr val="bg1"/>
                </a:solidFill>
              </a:defRPr>
            </a:lvl1pPr>
          </a:lstStyle>
          <a:p>
            <a:pPr>
              <a:defRPr/>
            </a:pPr>
            <a:fld id="{BA80EEFA-8460-4338-8DD6-FBC4D4E00D1E}" type="slidenum">
              <a:rPr lang="en-AU"/>
              <a:pPr>
                <a:defRPr/>
              </a:pPr>
              <a:t>‹#›</a:t>
            </a:fld>
            <a:endParaRPr lang="en-AU"/>
          </a:p>
        </p:txBody>
      </p:sp>
    </p:spTree>
  </p:cSld>
  <p:clrMap bg1="lt1" tx1="dk1" bg2="lt2" tx2="dk2" accent1="accent1" accent2="accent2" accent3="accent3" accent4="accent4" accent5="accent5" accent6="accent6" hlink="hlink" folHlink="folHlink"/>
  <p:sldLayoutIdLst>
    <p:sldLayoutId id="2147483698" r:id="rId1"/>
    <p:sldLayoutId id="2147483697" r:id="rId2"/>
    <p:sldLayoutId id="2147483696" r:id="rId3"/>
    <p:sldLayoutId id="2147483695" r:id="rId4"/>
    <p:sldLayoutId id="2147483694" r:id="rId5"/>
    <p:sldLayoutId id="2147483693" r:id="rId6"/>
    <p:sldLayoutId id="2147483692" r:id="rId7"/>
    <p:sldLayoutId id="2147483691" r:id="rId8"/>
    <p:sldLayoutId id="2147483690" r:id="rId9"/>
    <p:sldLayoutId id="2147483689" r:id="rId10"/>
    <p:sldLayoutId id="2147483688" r:id="rId11"/>
    <p:sldLayoutId id="2147483687" r:id="rId12"/>
  </p:sldLayoutIdLst>
  <p:txStyles>
    <p:titleStyle>
      <a:lvl1pPr algn="l" rtl="0" eaLnBrk="0" fontAlgn="base" hangingPunct="0">
        <a:lnSpc>
          <a:spcPct val="90000"/>
        </a:lnSpc>
        <a:spcBef>
          <a:spcPct val="0"/>
        </a:spcBef>
        <a:spcAft>
          <a:spcPct val="0"/>
        </a:spcAft>
        <a:defRPr sz="3600" b="1">
          <a:solidFill>
            <a:schemeClr val="tx2"/>
          </a:solidFill>
          <a:latin typeface="+mj-lt"/>
          <a:ea typeface="+mj-ea"/>
          <a:cs typeface="+mj-cs"/>
        </a:defRPr>
      </a:lvl1pPr>
      <a:lvl2pPr algn="l" rtl="0" eaLnBrk="0" fontAlgn="base" hangingPunct="0">
        <a:lnSpc>
          <a:spcPct val="90000"/>
        </a:lnSpc>
        <a:spcBef>
          <a:spcPct val="0"/>
        </a:spcBef>
        <a:spcAft>
          <a:spcPct val="0"/>
        </a:spcAft>
        <a:defRPr sz="3600" b="1">
          <a:solidFill>
            <a:schemeClr val="tx2"/>
          </a:solidFill>
          <a:latin typeface="Arial" charset="0"/>
          <a:cs typeface="Arial" charset="0"/>
        </a:defRPr>
      </a:lvl2pPr>
      <a:lvl3pPr algn="l" rtl="0" eaLnBrk="0" fontAlgn="base" hangingPunct="0">
        <a:lnSpc>
          <a:spcPct val="90000"/>
        </a:lnSpc>
        <a:spcBef>
          <a:spcPct val="0"/>
        </a:spcBef>
        <a:spcAft>
          <a:spcPct val="0"/>
        </a:spcAft>
        <a:defRPr sz="3600" b="1">
          <a:solidFill>
            <a:schemeClr val="tx2"/>
          </a:solidFill>
          <a:latin typeface="Arial" charset="0"/>
          <a:cs typeface="Arial" charset="0"/>
        </a:defRPr>
      </a:lvl3pPr>
      <a:lvl4pPr algn="l" rtl="0" eaLnBrk="0" fontAlgn="base" hangingPunct="0">
        <a:lnSpc>
          <a:spcPct val="90000"/>
        </a:lnSpc>
        <a:spcBef>
          <a:spcPct val="0"/>
        </a:spcBef>
        <a:spcAft>
          <a:spcPct val="0"/>
        </a:spcAft>
        <a:defRPr sz="3600" b="1">
          <a:solidFill>
            <a:schemeClr val="tx2"/>
          </a:solidFill>
          <a:latin typeface="Arial" charset="0"/>
          <a:cs typeface="Arial" charset="0"/>
        </a:defRPr>
      </a:lvl4pPr>
      <a:lvl5pPr algn="l" rtl="0" eaLnBrk="0" fontAlgn="base" hangingPunct="0">
        <a:lnSpc>
          <a:spcPct val="90000"/>
        </a:lnSpc>
        <a:spcBef>
          <a:spcPct val="0"/>
        </a:spcBef>
        <a:spcAft>
          <a:spcPct val="0"/>
        </a:spcAft>
        <a:defRPr sz="3600" b="1">
          <a:solidFill>
            <a:schemeClr val="tx2"/>
          </a:solidFill>
          <a:latin typeface="Arial" charset="0"/>
          <a:cs typeface="Arial" charset="0"/>
        </a:defRPr>
      </a:lvl5pPr>
      <a:lvl6pPr marL="457200" algn="l" rtl="0" fontAlgn="base">
        <a:lnSpc>
          <a:spcPct val="90000"/>
        </a:lnSpc>
        <a:spcBef>
          <a:spcPct val="0"/>
        </a:spcBef>
        <a:spcAft>
          <a:spcPct val="0"/>
        </a:spcAft>
        <a:defRPr sz="3600" b="1">
          <a:solidFill>
            <a:schemeClr val="tx2"/>
          </a:solidFill>
          <a:latin typeface="Arial" charset="0"/>
          <a:cs typeface="Arial" charset="0"/>
        </a:defRPr>
      </a:lvl6pPr>
      <a:lvl7pPr marL="914400" algn="l" rtl="0" fontAlgn="base">
        <a:lnSpc>
          <a:spcPct val="90000"/>
        </a:lnSpc>
        <a:spcBef>
          <a:spcPct val="0"/>
        </a:spcBef>
        <a:spcAft>
          <a:spcPct val="0"/>
        </a:spcAft>
        <a:defRPr sz="3600" b="1">
          <a:solidFill>
            <a:schemeClr val="tx2"/>
          </a:solidFill>
          <a:latin typeface="Arial" charset="0"/>
          <a:cs typeface="Arial" charset="0"/>
        </a:defRPr>
      </a:lvl7pPr>
      <a:lvl8pPr marL="1371600" algn="l" rtl="0" fontAlgn="base">
        <a:lnSpc>
          <a:spcPct val="90000"/>
        </a:lnSpc>
        <a:spcBef>
          <a:spcPct val="0"/>
        </a:spcBef>
        <a:spcAft>
          <a:spcPct val="0"/>
        </a:spcAft>
        <a:defRPr sz="3600" b="1">
          <a:solidFill>
            <a:schemeClr val="tx2"/>
          </a:solidFill>
          <a:latin typeface="Arial" charset="0"/>
          <a:cs typeface="Arial" charset="0"/>
        </a:defRPr>
      </a:lvl8pPr>
      <a:lvl9pPr marL="1828800" algn="l" rtl="0" fontAlgn="base">
        <a:lnSpc>
          <a:spcPct val="90000"/>
        </a:lnSpc>
        <a:spcBef>
          <a:spcPct val="0"/>
        </a:spcBef>
        <a:spcAft>
          <a:spcPct val="0"/>
        </a:spcAft>
        <a:defRPr sz="3600" b="1">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lr>
          <a:schemeClr val="tx1"/>
        </a:buClr>
        <a:buSzPct val="75000"/>
        <a:buFont typeface="Wingdings" pitchFamily="2" charset="2"/>
        <a:buChar char="l"/>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tx1"/>
        </a:buClr>
        <a:buSzPct val="75000"/>
        <a:buChar char="–"/>
        <a:defRPr sz="2400">
          <a:solidFill>
            <a:schemeClr val="tx1"/>
          </a:solidFill>
          <a:latin typeface="+mn-lt"/>
          <a:cs typeface="+mn-cs"/>
        </a:defRPr>
      </a:lvl2pPr>
      <a:lvl3pPr marL="1143000" indent="-228600" algn="l" rtl="0" eaLnBrk="0" fontAlgn="base" hangingPunct="0">
        <a:spcBef>
          <a:spcPct val="20000"/>
        </a:spcBef>
        <a:spcAft>
          <a:spcPct val="0"/>
        </a:spcAft>
        <a:buClr>
          <a:schemeClr val="tx1"/>
        </a:buClr>
        <a:buSzPct val="75000"/>
        <a:buFont typeface="Wingdings" pitchFamily="2" charset="2"/>
        <a:buChar char="l"/>
        <a:defRPr sz="2000">
          <a:solidFill>
            <a:schemeClr val="tx1"/>
          </a:solidFill>
          <a:latin typeface="+mn-lt"/>
          <a:cs typeface="+mn-cs"/>
        </a:defRPr>
      </a:lvl3pPr>
      <a:lvl4pPr marL="1600200" indent="-228600" algn="l" rtl="0" eaLnBrk="0" fontAlgn="base" hangingPunct="0">
        <a:spcBef>
          <a:spcPct val="20000"/>
        </a:spcBef>
        <a:spcAft>
          <a:spcPct val="0"/>
        </a:spcAft>
        <a:buClr>
          <a:schemeClr val="tx1"/>
        </a:buClr>
        <a:buSzPct val="80000"/>
        <a:buChar char="–"/>
        <a:defRPr>
          <a:solidFill>
            <a:schemeClr val="tx1"/>
          </a:solidFill>
          <a:latin typeface="+mn-lt"/>
          <a:cs typeface="+mn-cs"/>
        </a:defRPr>
      </a:lvl4pPr>
      <a:lvl5pPr marL="2057400" indent="-228600" algn="l" rtl="0" eaLnBrk="0" fontAlgn="base" hangingPunct="0">
        <a:spcBef>
          <a:spcPct val="20000"/>
        </a:spcBef>
        <a:spcAft>
          <a:spcPct val="0"/>
        </a:spcAft>
        <a:buClr>
          <a:schemeClr val="tx1"/>
        </a:buClr>
        <a:buSzPct val="65000"/>
        <a:buFont typeface="Wingdings" pitchFamily="2" charset="2"/>
        <a:buChar char="l"/>
        <a:defRPr>
          <a:solidFill>
            <a:schemeClr val="tx1"/>
          </a:solidFill>
          <a:latin typeface="+mn-lt"/>
          <a:cs typeface="+mn-cs"/>
        </a:defRPr>
      </a:lvl5pPr>
      <a:lvl6pPr marL="2514600" indent="-228600" algn="l" rtl="0" fontAlgn="base">
        <a:spcBef>
          <a:spcPct val="20000"/>
        </a:spcBef>
        <a:spcAft>
          <a:spcPct val="0"/>
        </a:spcAft>
        <a:buClr>
          <a:schemeClr val="tx1"/>
        </a:buClr>
        <a:buSzPct val="65000"/>
        <a:buFont typeface="Wingdings" pitchFamily="2" charset="2"/>
        <a:buChar char="l"/>
        <a:defRPr>
          <a:solidFill>
            <a:schemeClr val="tx1"/>
          </a:solidFill>
          <a:latin typeface="+mn-lt"/>
          <a:cs typeface="+mn-cs"/>
        </a:defRPr>
      </a:lvl6pPr>
      <a:lvl7pPr marL="2971800" indent="-228600" algn="l" rtl="0" fontAlgn="base">
        <a:spcBef>
          <a:spcPct val="20000"/>
        </a:spcBef>
        <a:spcAft>
          <a:spcPct val="0"/>
        </a:spcAft>
        <a:buClr>
          <a:schemeClr val="tx1"/>
        </a:buClr>
        <a:buSzPct val="65000"/>
        <a:buFont typeface="Wingdings" pitchFamily="2" charset="2"/>
        <a:buChar char="l"/>
        <a:defRPr>
          <a:solidFill>
            <a:schemeClr val="tx1"/>
          </a:solidFill>
          <a:latin typeface="+mn-lt"/>
          <a:cs typeface="+mn-cs"/>
        </a:defRPr>
      </a:lvl7pPr>
      <a:lvl8pPr marL="3429000" indent="-228600" algn="l" rtl="0" fontAlgn="base">
        <a:spcBef>
          <a:spcPct val="20000"/>
        </a:spcBef>
        <a:spcAft>
          <a:spcPct val="0"/>
        </a:spcAft>
        <a:buClr>
          <a:schemeClr val="tx1"/>
        </a:buClr>
        <a:buSzPct val="65000"/>
        <a:buFont typeface="Wingdings" pitchFamily="2" charset="2"/>
        <a:buChar char="l"/>
        <a:defRPr>
          <a:solidFill>
            <a:schemeClr val="tx1"/>
          </a:solidFill>
          <a:latin typeface="+mn-lt"/>
          <a:cs typeface="+mn-cs"/>
        </a:defRPr>
      </a:lvl8pPr>
      <a:lvl9pPr marL="3886200" indent="-228600" algn="l" rtl="0" fontAlgn="base">
        <a:spcBef>
          <a:spcPct val="20000"/>
        </a:spcBef>
        <a:spcAft>
          <a:spcPct val="0"/>
        </a:spcAft>
        <a:buClr>
          <a:schemeClr val="tx1"/>
        </a:buClr>
        <a:buSzPct val="65000"/>
        <a:buFont typeface="Wingdings" pitchFamily="2" charset="2"/>
        <a:buChar char="l"/>
        <a:defRPr>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9.wav"/></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audio" Target="../media/audio10.wav"/></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11.wav"/></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12.wav"/></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13.wav"/></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audio" Target="../media/audio14.wav"/></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audio" Target="../media/audio15.wav"/></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16.wav"/></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audio" Target="../media/audio17.wav"/></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18.wav"/></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1.wav"/></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19.wav"/></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audio" Target="../media/audio20.wav"/></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21.wav"/></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audio" Target="../media/audio22.wav"/><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audio" Target="../media/audio23.wav"/><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24.wav"/></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25.wav"/></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audio" Target="../media/audio26.wav"/></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27.wav"/></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28.wav"/></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2.wav"/></Relationships>
</file>

<file path=ppt/slides/_rels/slide30.xml.rels><?xml version="1.0" encoding="UTF-8" standalone="yes"?>
<Relationships xmlns="http://schemas.openxmlformats.org/package/2006/relationships"><Relationship Id="rId2" Type="http://schemas.openxmlformats.org/officeDocument/2006/relationships/hyperlink" Target="http://www.abs.gov.au/ausstats/abs@" TargetMode="Externa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3.wav"/></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audio" Target="../media/audio4.wav"/><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5.wav"/></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audio" Target="../media/audio6.wav"/></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audio" Target="../media/audio7.wav"/></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audio" Target="../media/audio8.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AutoShape 2"/>
          <p:cNvSpPr>
            <a:spLocks noGrp="1" noChangeArrowheads="1"/>
          </p:cNvSpPr>
          <p:nvPr>
            <p:ph type="ctrTitle"/>
          </p:nvPr>
        </p:nvSpPr>
        <p:spPr/>
        <p:txBody>
          <a:bodyPr/>
          <a:lstStyle/>
          <a:p>
            <a:pPr eaLnBrk="1" hangingPunct="1"/>
            <a:r>
              <a:rPr lang="en-AU" smtClean="0"/>
              <a:t>Case Study Presentation</a:t>
            </a:r>
          </a:p>
        </p:txBody>
      </p:sp>
      <p:sp>
        <p:nvSpPr>
          <p:cNvPr id="15362" name="Rectangle 3"/>
          <p:cNvSpPr>
            <a:spLocks noGrp="1" noChangeArrowheads="1"/>
          </p:cNvSpPr>
          <p:nvPr>
            <p:ph type="subTitle" idx="1"/>
          </p:nvPr>
        </p:nvSpPr>
        <p:spPr>
          <a:xfrm>
            <a:off x="4673600" y="2927350"/>
            <a:ext cx="4470400" cy="1822450"/>
          </a:xfrm>
        </p:spPr>
        <p:txBody>
          <a:bodyPr/>
          <a:lstStyle/>
          <a:p>
            <a:pPr eaLnBrk="1" hangingPunct="1"/>
            <a:r>
              <a:rPr lang="en-AU" dirty="0" smtClean="0"/>
              <a:t>Aged Care and Rehabilitation Service</a:t>
            </a:r>
          </a:p>
          <a:p>
            <a:pPr eaLnBrk="1" hangingPunct="1"/>
            <a:endParaRPr lang="en-AU" dirty="0" smtClean="0"/>
          </a:p>
          <a:p>
            <a:pPr eaLnBrk="1" hangingPunct="1"/>
            <a:r>
              <a:rPr lang="en-AU" sz="1800" dirty="0" smtClean="0"/>
              <a:t>October </a:t>
            </a:r>
            <a:r>
              <a:rPr lang="en-AU" sz="1800" dirty="0" smtClean="0"/>
              <a:t>2012</a:t>
            </a: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AutoShape 2"/>
          <p:cNvSpPr>
            <a:spLocks noGrp="1" noChangeArrowheads="1"/>
          </p:cNvSpPr>
          <p:nvPr>
            <p:ph type="title"/>
          </p:nvPr>
        </p:nvSpPr>
        <p:spPr/>
        <p:txBody>
          <a:bodyPr/>
          <a:lstStyle/>
          <a:p>
            <a:r>
              <a:rPr lang="en-AU" smtClean="0"/>
              <a:t>Focussing</a:t>
            </a:r>
          </a:p>
        </p:txBody>
      </p:sp>
      <p:sp>
        <p:nvSpPr>
          <p:cNvPr id="25602" name="Rectangle 3"/>
          <p:cNvSpPr>
            <a:spLocks noGrp="1" noChangeArrowheads="1"/>
          </p:cNvSpPr>
          <p:nvPr>
            <p:ph type="body" idx="1"/>
          </p:nvPr>
        </p:nvSpPr>
        <p:spPr/>
        <p:txBody>
          <a:bodyPr/>
          <a:lstStyle/>
          <a:p>
            <a:r>
              <a:rPr lang="en-AU" smtClean="0"/>
              <a:t>Acquired client 3.5 weeks into Occupational Therapy Practice process (OT Process)</a:t>
            </a:r>
          </a:p>
          <a:p>
            <a:r>
              <a:rPr lang="en-AU" smtClean="0"/>
              <a:t>Handover provided</a:t>
            </a:r>
          </a:p>
          <a:p>
            <a:r>
              <a:rPr lang="en-AU" smtClean="0"/>
              <a:t>Gather current function and further deficits</a:t>
            </a:r>
          </a:p>
          <a:p>
            <a:r>
              <a:rPr lang="en-AU" smtClean="0"/>
              <a:t>Minimum standards for information gathering</a:t>
            </a:r>
          </a:p>
          <a:p>
            <a:r>
              <a:rPr lang="en-AU" smtClean="0"/>
              <a:t>Maintained confidentiality</a:t>
            </a:r>
          </a:p>
        </p:txBody>
      </p:sp>
      <p:sp>
        <p:nvSpPr>
          <p:cNvPr id="25603" name="Text Box 4"/>
          <p:cNvSpPr txBox="1">
            <a:spLocks noChangeArrowheads="1"/>
          </p:cNvSpPr>
          <p:nvPr/>
        </p:nvSpPr>
        <p:spPr bwMode="auto">
          <a:xfrm>
            <a:off x="755650" y="6216650"/>
            <a:ext cx="8137525" cy="641350"/>
          </a:xfrm>
          <a:prstGeom prst="rect">
            <a:avLst/>
          </a:prstGeom>
          <a:noFill/>
          <a:ln w="9525">
            <a:noFill/>
            <a:miter lim="800000"/>
            <a:headEnd/>
            <a:tailEnd/>
          </a:ln>
        </p:spPr>
        <p:txBody>
          <a:bodyPr>
            <a:spAutoFit/>
          </a:bodyPr>
          <a:lstStyle/>
          <a:p>
            <a:pPr>
              <a:spcBef>
                <a:spcPct val="50000"/>
              </a:spcBef>
            </a:pPr>
            <a:r>
              <a:rPr lang="en-AU"/>
              <a:t>(Occupational Therapy Australia, 2010; Australian Association of Occupational Therapists, 2001) </a:t>
            </a:r>
          </a:p>
        </p:txBody>
      </p:sp>
      <p:pic>
        <p:nvPicPr>
          <p:cNvPr id="25606" name="Picture 6">
            <a:hlinkClick r:id="" action="ppaction://media"/>
          </p:cNvPr>
          <p:cNvPicPr>
            <a:picLocks noRot="1" noChangeAspect="1" noChangeArrowheads="1"/>
          </p:cNvPicPr>
          <p:nvPr>
            <a:wavAudioFile r:embed="rId1" name="~PP2062.WAV"/>
          </p:nvPr>
        </p:nvPicPr>
        <p:blipFill>
          <a:blip r:embed="rId3"/>
          <a:srcRect/>
          <a:stretch>
            <a:fillRect/>
          </a:stretch>
        </p:blipFill>
        <p:spPr bwMode="auto">
          <a:xfrm>
            <a:off x="8632825" y="6346825"/>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60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560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AutoShape 2"/>
          <p:cNvSpPr>
            <a:spLocks noGrp="1" noChangeArrowheads="1"/>
          </p:cNvSpPr>
          <p:nvPr>
            <p:ph type="ctrTitle"/>
          </p:nvPr>
        </p:nvSpPr>
        <p:spPr>
          <a:xfrm>
            <a:off x="755650" y="3141663"/>
            <a:ext cx="7772400" cy="1470025"/>
          </a:xfrm>
        </p:spPr>
        <p:txBody>
          <a:bodyPr/>
          <a:lstStyle/>
          <a:p>
            <a:pPr algn="ctr"/>
            <a:r>
              <a:rPr lang="en-AU" sz="7200" i="1" smtClean="0"/>
              <a:t>Informing</a:t>
            </a:r>
          </a:p>
        </p:txBody>
      </p:sp>
      <p:pic>
        <p:nvPicPr>
          <p:cNvPr id="26628" name="Picture 4">
            <a:hlinkClick r:id="" action="ppaction://media"/>
          </p:cNvPr>
          <p:cNvPicPr>
            <a:picLocks noRot="1" noChangeAspect="1" noChangeArrowheads="1"/>
          </p:cNvPicPr>
          <p:nvPr>
            <a:wavAudioFile r:embed="rId1" name="~PP977.WAV"/>
          </p:nvPr>
        </p:nvPicPr>
        <p:blipFill>
          <a:blip r:embed="rId3"/>
          <a:srcRect/>
          <a:stretch>
            <a:fillRect/>
          </a:stretch>
        </p:blipFill>
        <p:spPr bwMode="auto">
          <a:xfrm>
            <a:off x="8604250" y="6553200"/>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6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662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AutoShape 2"/>
          <p:cNvSpPr>
            <a:spLocks noGrp="1" noChangeArrowheads="1"/>
          </p:cNvSpPr>
          <p:nvPr>
            <p:ph type="title"/>
          </p:nvPr>
        </p:nvSpPr>
        <p:spPr/>
        <p:txBody>
          <a:bodyPr/>
          <a:lstStyle/>
          <a:p>
            <a:r>
              <a:rPr lang="en-AU" smtClean="0"/>
              <a:t>Informing</a:t>
            </a:r>
          </a:p>
        </p:txBody>
      </p:sp>
      <p:sp>
        <p:nvSpPr>
          <p:cNvPr id="27650" name="Rectangle 3"/>
          <p:cNvSpPr>
            <a:spLocks noGrp="1" noChangeArrowheads="1"/>
          </p:cNvSpPr>
          <p:nvPr>
            <p:ph type="body" idx="1"/>
          </p:nvPr>
        </p:nvSpPr>
        <p:spPr>
          <a:xfrm>
            <a:off x="827088" y="2349500"/>
            <a:ext cx="7693025" cy="3724275"/>
          </a:xfrm>
        </p:spPr>
        <p:txBody>
          <a:bodyPr/>
          <a:lstStyle/>
          <a:p>
            <a:r>
              <a:rPr lang="en-AU" smtClean="0"/>
              <a:t>Integral to Occupational Therapy Practice Process</a:t>
            </a:r>
          </a:p>
          <a:p>
            <a:r>
              <a:rPr lang="en-AU" smtClean="0"/>
              <a:t>Determine effect of intrinsic and extrinsic factors on occupational performance</a:t>
            </a:r>
          </a:p>
          <a:p>
            <a:r>
              <a:rPr lang="en-AU" smtClean="0"/>
              <a:t>PEOP and client centred FOR guided assessment process</a:t>
            </a:r>
          </a:p>
        </p:txBody>
      </p:sp>
      <p:sp>
        <p:nvSpPr>
          <p:cNvPr id="27651" name="Text Box 4"/>
          <p:cNvSpPr txBox="1">
            <a:spLocks noChangeArrowheads="1"/>
          </p:cNvSpPr>
          <p:nvPr/>
        </p:nvSpPr>
        <p:spPr bwMode="auto">
          <a:xfrm>
            <a:off x="755650" y="6192838"/>
            <a:ext cx="8137525" cy="947737"/>
          </a:xfrm>
          <a:prstGeom prst="rect">
            <a:avLst/>
          </a:prstGeom>
          <a:noFill/>
          <a:ln w="9525">
            <a:noFill/>
            <a:miter lim="800000"/>
            <a:headEnd/>
            <a:tailEnd/>
          </a:ln>
        </p:spPr>
        <p:txBody>
          <a:bodyPr>
            <a:spAutoFit/>
          </a:bodyPr>
          <a:lstStyle/>
          <a:p>
            <a:pPr>
              <a:spcBef>
                <a:spcPct val="50000"/>
              </a:spcBef>
            </a:pPr>
            <a:r>
              <a:rPr lang="en-AU" sz="1600"/>
              <a:t>(Hocking, 2010; Roberts &amp; Evenson, 2009; Welch &amp; Lowes, 2005; Liu et al, 2005; Christiansen, Baum, &amp; Bass, 2011; Parker, 20122; Cole, &amp; Tufano 2007; Parker, 2011)</a:t>
            </a:r>
          </a:p>
          <a:p>
            <a:pPr>
              <a:spcBef>
                <a:spcPct val="50000"/>
              </a:spcBef>
            </a:pPr>
            <a:endParaRPr lang="en-AU" sz="1600"/>
          </a:p>
        </p:txBody>
      </p:sp>
      <p:pic>
        <p:nvPicPr>
          <p:cNvPr id="27654" name="Picture 6">
            <a:hlinkClick r:id="" action="ppaction://media"/>
          </p:cNvPr>
          <p:cNvPicPr>
            <a:picLocks noRot="1" noChangeAspect="1" noChangeArrowheads="1"/>
          </p:cNvPicPr>
          <p:nvPr>
            <a:wavAudioFile r:embed="rId1" name="~PP1571.WAV"/>
          </p:nvPr>
        </p:nvPicPr>
        <p:blipFill>
          <a:blip r:embed="rId3"/>
          <a:srcRect/>
          <a:stretch>
            <a:fillRect/>
          </a:stretch>
        </p:blipFill>
        <p:spPr bwMode="auto">
          <a:xfrm>
            <a:off x="8604250" y="6381750"/>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65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765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AutoShape 2"/>
          <p:cNvSpPr>
            <a:spLocks noGrp="1" noChangeArrowheads="1"/>
          </p:cNvSpPr>
          <p:nvPr>
            <p:ph type="title"/>
          </p:nvPr>
        </p:nvSpPr>
        <p:spPr/>
        <p:txBody>
          <a:bodyPr/>
          <a:lstStyle/>
          <a:p>
            <a:r>
              <a:rPr lang="en-AU" smtClean="0"/>
              <a:t>Assessments</a:t>
            </a:r>
          </a:p>
        </p:txBody>
      </p:sp>
      <p:sp>
        <p:nvSpPr>
          <p:cNvPr id="28674" name="Rectangle 3"/>
          <p:cNvSpPr>
            <a:spLocks noGrp="1" noChangeArrowheads="1"/>
          </p:cNvSpPr>
          <p:nvPr>
            <p:ph type="body" idx="1"/>
          </p:nvPr>
        </p:nvSpPr>
        <p:spPr/>
        <p:txBody>
          <a:bodyPr/>
          <a:lstStyle/>
          <a:p>
            <a:pPr eaLnBrk="1" hangingPunct="1">
              <a:lnSpc>
                <a:spcPct val="90000"/>
              </a:lnSpc>
            </a:pPr>
            <a:r>
              <a:rPr lang="en-AU" smtClean="0"/>
              <a:t>Functional Independence Measure (FIM)</a:t>
            </a:r>
            <a:endParaRPr lang="en-AU" sz="2400" smtClean="0"/>
          </a:p>
          <a:p>
            <a:pPr lvl="1" eaLnBrk="1" hangingPunct="1">
              <a:lnSpc>
                <a:spcPct val="90000"/>
              </a:lnSpc>
              <a:buFont typeface="Wingdings" pitchFamily="2" charset="2"/>
              <a:buChar char="Ø"/>
            </a:pPr>
            <a:r>
              <a:rPr lang="en-AU" smtClean="0"/>
              <a:t>Assess physical and cognitive function</a:t>
            </a:r>
            <a:r>
              <a:rPr lang="en-AU" smtClean="0">
                <a:sym typeface="Wingdings" pitchFamily="2" charset="2"/>
              </a:rPr>
              <a:t> level of assistance required for care</a:t>
            </a:r>
          </a:p>
          <a:p>
            <a:pPr lvl="1" eaLnBrk="1" hangingPunct="1">
              <a:lnSpc>
                <a:spcPct val="90000"/>
              </a:lnSpc>
              <a:buFont typeface="Wingdings" pitchFamily="2" charset="2"/>
              <a:buChar char="Ø"/>
            </a:pPr>
            <a:r>
              <a:rPr lang="en-AU" smtClean="0">
                <a:sym typeface="Wingdings" pitchFamily="2" charset="2"/>
              </a:rPr>
              <a:t>Measures patient progress and rehabilitation outcomes</a:t>
            </a:r>
          </a:p>
          <a:p>
            <a:pPr lvl="1" eaLnBrk="1" hangingPunct="1">
              <a:lnSpc>
                <a:spcPct val="90000"/>
              </a:lnSpc>
              <a:buFont typeface="Wingdings" pitchFamily="2" charset="2"/>
              <a:buChar char="Ø"/>
            </a:pPr>
            <a:r>
              <a:rPr lang="en-AU" smtClean="0">
                <a:sym typeface="Wingdings" pitchFamily="2" charset="2"/>
              </a:rPr>
              <a:t>Responsive to change</a:t>
            </a:r>
            <a:endParaRPr lang="en-AU" smtClean="0"/>
          </a:p>
          <a:p>
            <a:pPr eaLnBrk="1" hangingPunct="1">
              <a:lnSpc>
                <a:spcPct val="90000"/>
              </a:lnSpc>
            </a:pPr>
            <a:r>
              <a:rPr lang="en-AU" smtClean="0"/>
              <a:t>Initial</a:t>
            </a:r>
            <a:r>
              <a:rPr lang="en-AU" sz="2400" smtClean="0"/>
              <a:t>:</a:t>
            </a:r>
          </a:p>
          <a:p>
            <a:pPr lvl="1" eaLnBrk="1" hangingPunct="1">
              <a:lnSpc>
                <a:spcPct val="90000"/>
              </a:lnSpc>
              <a:buFont typeface="Wingdings" pitchFamily="2" charset="2"/>
              <a:buChar char="Ø"/>
            </a:pPr>
            <a:r>
              <a:rPr lang="en-AU" smtClean="0"/>
              <a:t>Develop occupational profile</a:t>
            </a:r>
          </a:p>
          <a:p>
            <a:pPr lvl="1" eaLnBrk="1" hangingPunct="1">
              <a:lnSpc>
                <a:spcPct val="90000"/>
              </a:lnSpc>
              <a:buFont typeface="Wingdings" pitchFamily="2" charset="2"/>
              <a:buChar char="Ø"/>
            </a:pPr>
            <a:r>
              <a:rPr lang="en-AU" smtClean="0"/>
              <a:t>Fosters therapeutic relationship</a:t>
            </a:r>
          </a:p>
        </p:txBody>
      </p:sp>
      <p:sp>
        <p:nvSpPr>
          <p:cNvPr id="28675" name="Rectangle 5"/>
          <p:cNvSpPr>
            <a:spLocks noChangeArrowheads="1"/>
          </p:cNvSpPr>
          <p:nvPr/>
        </p:nvSpPr>
        <p:spPr bwMode="auto">
          <a:xfrm>
            <a:off x="827088" y="6308725"/>
            <a:ext cx="8316912" cy="581025"/>
          </a:xfrm>
          <a:prstGeom prst="rect">
            <a:avLst/>
          </a:prstGeom>
          <a:noFill/>
          <a:ln w="9525">
            <a:noFill/>
            <a:miter lim="800000"/>
            <a:headEnd/>
            <a:tailEnd/>
          </a:ln>
        </p:spPr>
        <p:txBody>
          <a:bodyPr>
            <a:spAutoFit/>
          </a:bodyPr>
          <a:lstStyle/>
          <a:p>
            <a:r>
              <a:rPr lang="en-AU" sz="1600">
                <a:sym typeface="Wingdings" pitchFamily="2" charset="2"/>
              </a:rPr>
              <a:t>(Glenny, Stolee, Husted, Thomspon, &amp; Berg, 2010</a:t>
            </a:r>
            <a:r>
              <a:rPr lang="en-AU" sz="1600"/>
              <a:t>; Henry &amp; Kramer, 2009; Haidet &amp; Paterniti, 2003; Rogers, 2009; Rogers, &amp; Holm, 2009) </a:t>
            </a:r>
          </a:p>
        </p:txBody>
      </p:sp>
      <p:pic>
        <p:nvPicPr>
          <p:cNvPr id="28678" name="Picture 6">
            <a:hlinkClick r:id="" action="ppaction://media"/>
          </p:cNvPr>
          <p:cNvPicPr>
            <a:picLocks noRot="1" noChangeAspect="1" noChangeArrowheads="1"/>
          </p:cNvPicPr>
          <p:nvPr>
            <a:wavAudioFile r:embed="rId1" name="~PP1172.WAV"/>
          </p:nvPr>
        </p:nvPicPr>
        <p:blipFill>
          <a:blip r:embed="rId3"/>
          <a:srcRect/>
          <a:stretch>
            <a:fillRect/>
          </a:stretch>
        </p:blipFill>
        <p:spPr bwMode="auto">
          <a:xfrm>
            <a:off x="8632825" y="6346825"/>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67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867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noChangeArrowheads="1"/>
          </p:cNvSpPr>
          <p:nvPr>
            <p:ph type="title"/>
          </p:nvPr>
        </p:nvSpPr>
        <p:spPr/>
        <p:txBody>
          <a:bodyPr/>
          <a:lstStyle/>
          <a:p>
            <a:pPr eaLnBrk="1" hangingPunct="1"/>
            <a:r>
              <a:rPr lang="en-US" smtClean="0"/>
              <a:t>Assessments</a:t>
            </a:r>
          </a:p>
        </p:txBody>
      </p:sp>
      <p:sp>
        <p:nvSpPr>
          <p:cNvPr id="29698" name="Rectangle 3"/>
          <p:cNvSpPr>
            <a:spLocks noGrp="1" noChangeArrowheads="1"/>
          </p:cNvSpPr>
          <p:nvPr>
            <p:ph type="body" idx="1"/>
          </p:nvPr>
        </p:nvSpPr>
        <p:spPr>
          <a:xfrm>
            <a:off x="827088" y="2349500"/>
            <a:ext cx="8316912" cy="3724275"/>
          </a:xfrm>
        </p:spPr>
        <p:txBody>
          <a:bodyPr/>
          <a:lstStyle/>
          <a:p>
            <a:pPr eaLnBrk="1" hangingPunct="1">
              <a:lnSpc>
                <a:spcPct val="80000"/>
              </a:lnSpc>
            </a:pPr>
            <a:r>
              <a:rPr lang="en-AU" sz="2200" smtClean="0"/>
              <a:t>Rowland Universal Dementia Assessment Scale (RUDAS):</a:t>
            </a:r>
            <a:r>
              <a:rPr lang="en-AU" smtClean="0"/>
              <a:t> </a:t>
            </a:r>
          </a:p>
          <a:p>
            <a:pPr lvl="1" eaLnBrk="1" hangingPunct="1">
              <a:lnSpc>
                <a:spcPct val="80000"/>
              </a:lnSpc>
              <a:buFont typeface="Wingdings" pitchFamily="2" charset="2"/>
              <a:buChar char="Ø"/>
            </a:pPr>
            <a:r>
              <a:rPr lang="en-AU" smtClean="0"/>
              <a:t>Valid screening tool for cognitive impairment</a:t>
            </a:r>
          </a:p>
          <a:p>
            <a:pPr lvl="1" eaLnBrk="1" hangingPunct="1">
              <a:lnSpc>
                <a:spcPct val="80000"/>
              </a:lnSpc>
              <a:buFont typeface="Wingdings" pitchFamily="2" charset="2"/>
              <a:buChar char="Ø"/>
            </a:pPr>
            <a:r>
              <a:rPr lang="en-AU" smtClean="0"/>
              <a:t>Culturally diverse</a:t>
            </a:r>
          </a:p>
          <a:p>
            <a:pPr lvl="1" eaLnBrk="1" hangingPunct="1">
              <a:buFont typeface="Wingdings" pitchFamily="2" charset="2"/>
              <a:buChar char="Ø"/>
            </a:pPr>
            <a:r>
              <a:rPr lang="en-AU" smtClean="0"/>
              <a:t>Applicable to range of settings and diagnoses </a:t>
            </a:r>
          </a:p>
          <a:p>
            <a:pPr eaLnBrk="1" hangingPunct="1"/>
            <a:r>
              <a:rPr lang="en-AU" sz="2200" smtClean="0"/>
              <a:t>ADL assessments</a:t>
            </a:r>
            <a:r>
              <a:rPr lang="en-AU" smtClean="0"/>
              <a:t>:</a:t>
            </a:r>
          </a:p>
          <a:p>
            <a:pPr lvl="1" eaLnBrk="1" hangingPunct="1">
              <a:buFont typeface="Wingdings" pitchFamily="2" charset="2"/>
              <a:buChar char="Ø"/>
            </a:pPr>
            <a:r>
              <a:rPr lang="en-AU" smtClean="0"/>
              <a:t>Bed mobility</a:t>
            </a:r>
          </a:p>
          <a:p>
            <a:pPr lvl="1" eaLnBrk="1" hangingPunct="1">
              <a:buFont typeface="Wingdings" pitchFamily="2" charset="2"/>
              <a:buChar char="Ø"/>
            </a:pPr>
            <a:r>
              <a:rPr lang="en-AU" smtClean="0"/>
              <a:t>Shower</a:t>
            </a:r>
          </a:p>
          <a:p>
            <a:pPr lvl="1" eaLnBrk="1" hangingPunct="1">
              <a:buFont typeface="Wingdings" pitchFamily="2" charset="2"/>
              <a:buChar char="Ø"/>
            </a:pPr>
            <a:r>
              <a:rPr lang="en-US" smtClean="0"/>
              <a:t>Toileting</a:t>
            </a:r>
          </a:p>
          <a:p>
            <a:pPr lvl="1" eaLnBrk="1" hangingPunct="1">
              <a:buFont typeface="Wingdings" pitchFamily="2" charset="2"/>
              <a:buChar char="Ø"/>
            </a:pPr>
            <a:r>
              <a:rPr lang="en-US" smtClean="0"/>
              <a:t>Meal preparation</a:t>
            </a:r>
            <a:endParaRPr lang="en-AU" smtClean="0"/>
          </a:p>
        </p:txBody>
      </p:sp>
      <p:sp>
        <p:nvSpPr>
          <p:cNvPr id="29699" name="Rectangle 6"/>
          <p:cNvSpPr>
            <a:spLocks noChangeArrowheads="1"/>
          </p:cNvSpPr>
          <p:nvPr/>
        </p:nvSpPr>
        <p:spPr bwMode="auto">
          <a:xfrm>
            <a:off x="755650" y="6216650"/>
            <a:ext cx="8388350" cy="641350"/>
          </a:xfrm>
          <a:prstGeom prst="rect">
            <a:avLst/>
          </a:prstGeom>
          <a:noFill/>
          <a:ln w="9525">
            <a:noFill/>
            <a:miter lim="800000"/>
            <a:headEnd/>
            <a:tailEnd/>
          </a:ln>
        </p:spPr>
        <p:txBody>
          <a:bodyPr>
            <a:spAutoFit/>
          </a:bodyPr>
          <a:lstStyle/>
          <a:p>
            <a:r>
              <a:rPr lang="en-AU"/>
              <a:t>(Unsworth, 2011; Rowland et al, 2006 Measurement scales used in elderly care, N.d;  Liu et al, 2005)</a:t>
            </a:r>
          </a:p>
        </p:txBody>
      </p:sp>
      <p:pic>
        <p:nvPicPr>
          <p:cNvPr id="29702" name="Picture 6">
            <a:hlinkClick r:id="" action="ppaction://media"/>
          </p:cNvPr>
          <p:cNvPicPr>
            <a:picLocks noRot="1" noChangeAspect="1" noChangeArrowheads="1"/>
          </p:cNvPicPr>
          <p:nvPr>
            <a:wavAudioFile r:embed="rId1" name="~PP860.WAV"/>
          </p:nvPr>
        </p:nvPicPr>
        <p:blipFill>
          <a:blip r:embed="rId3"/>
          <a:srcRect/>
          <a:stretch>
            <a:fillRect/>
          </a:stretch>
        </p:blipFill>
        <p:spPr bwMode="auto">
          <a:xfrm>
            <a:off x="8632825" y="6346825"/>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70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970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idx="4294967295"/>
          </p:nvPr>
        </p:nvSpPr>
        <p:spPr/>
        <p:txBody>
          <a:bodyPr/>
          <a:lstStyle/>
          <a:p>
            <a:r>
              <a:rPr lang="en-US"/>
              <a:t>Assessments</a:t>
            </a:r>
            <a:endParaRPr lang="en-AU"/>
          </a:p>
        </p:txBody>
      </p:sp>
      <p:sp>
        <p:nvSpPr>
          <p:cNvPr id="10243" name="Content Placeholder 2"/>
          <p:cNvSpPr>
            <a:spLocks noGrp="1"/>
          </p:cNvSpPr>
          <p:nvPr>
            <p:ph idx="4294967295"/>
          </p:nvPr>
        </p:nvSpPr>
        <p:spPr>
          <a:xfrm>
            <a:off x="838200" y="2362200"/>
            <a:ext cx="7693025" cy="3371850"/>
          </a:xfrm>
        </p:spPr>
        <p:txBody>
          <a:bodyPr/>
          <a:lstStyle/>
          <a:p>
            <a:r>
              <a:rPr lang="en-AU"/>
              <a:t>Home Access Visit:</a:t>
            </a:r>
          </a:p>
          <a:p>
            <a:pPr lvl="1">
              <a:buFont typeface="Wingdings" pitchFamily="2" charset="2"/>
              <a:buChar char="Ø"/>
            </a:pPr>
            <a:r>
              <a:rPr lang="en-US"/>
              <a:t>Identifies barriers to home discharge</a:t>
            </a:r>
          </a:p>
          <a:p>
            <a:pPr lvl="1">
              <a:buFont typeface="Wingdings" pitchFamily="2" charset="2"/>
              <a:buChar char="Ø"/>
            </a:pPr>
            <a:r>
              <a:rPr lang="en-US"/>
              <a:t>Integral aspect of discharge planning</a:t>
            </a:r>
            <a:endParaRPr lang="en-AU"/>
          </a:p>
          <a:p>
            <a:r>
              <a:rPr lang="en-US"/>
              <a:t>Geriatric Depression Scale (GDS):</a:t>
            </a:r>
          </a:p>
          <a:p>
            <a:pPr lvl="1">
              <a:buFont typeface="Wingdings" pitchFamily="2" charset="2"/>
              <a:buChar char="Ø"/>
            </a:pPr>
            <a:r>
              <a:rPr lang="en-US"/>
              <a:t>Assess presence of depression</a:t>
            </a:r>
          </a:p>
          <a:p>
            <a:pPr lvl="1">
              <a:buFont typeface="Wingdings" pitchFamily="2" charset="2"/>
              <a:buChar char="Ø"/>
            </a:pPr>
            <a:r>
              <a:rPr lang="en-US"/>
              <a:t>Clinically valid and reliable in rehabilitation setting</a:t>
            </a:r>
            <a:endParaRPr lang="en-AU"/>
          </a:p>
        </p:txBody>
      </p:sp>
      <p:sp>
        <p:nvSpPr>
          <p:cNvPr id="10244" name="Rectangle 5"/>
          <p:cNvSpPr>
            <a:spLocks noChangeArrowheads="1"/>
          </p:cNvSpPr>
          <p:nvPr/>
        </p:nvSpPr>
        <p:spPr bwMode="auto">
          <a:xfrm>
            <a:off x="1006475" y="6237288"/>
            <a:ext cx="8137525" cy="366712"/>
          </a:xfrm>
          <a:prstGeom prst="rect">
            <a:avLst/>
          </a:prstGeom>
          <a:noFill/>
          <a:ln w="9525">
            <a:noFill/>
            <a:miter lim="800000"/>
            <a:headEnd/>
            <a:tailEnd/>
          </a:ln>
        </p:spPr>
        <p:txBody>
          <a:bodyPr>
            <a:spAutoFit/>
          </a:bodyPr>
          <a:lstStyle/>
          <a:p>
            <a:r>
              <a:rPr lang="en-AU"/>
              <a:t>(Welch &amp; Lowes, 2005; </a:t>
            </a:r>
            <a:r>
              <a:rPr lang="en-US"/>
              <a:t>Wancata et al, 2006)</a:t>
            </a:r>
            <a:endParaRPr lang="en-AU"/>
          </a:p>
        </p:txBody>
      </p:sp>
      <p:pic>
        <p:nvPicPr>
          <p:cNvPr id="10246" name="Picture 6">
            <a:hlinkClick r:id="" action="ppaction://media"/>
          </p:cNvPr>
          <p:cNvPicPr>
            <a:picLocks noRot="1" noChangeAspect="1" noChangeArrowheads="1"/>
          </p:cNvPicPr>
          <p:nvPr>
            <a:wavAudioFile r:embed="rId1" name="~PP3425.WAV"/>
          </p:nvPr>
        </p:nvPicPr>
        <p:blipFill>
          <a:blip r:embed="rId3"/>
          <a:srcRect/>
          <a:stretch>
            <a:fillRect/>
          </a:stretch>
        </p:blipFill>
        <p:spPr bwMode="auto">
          <a:xfrm>
            <a:off x="8632825" y="6346825"/>
            <a:ext cx="304800" cy="304800"/>
          </a:xfrm>
          <a:prstGeom prst="rect">
            <a:avLst/>
          </a:prstGeom>
          <a:noFill/>
        </p:spPr>
      </p:pic>
    </p:spTree>
    <p:extLst>
      <p:ext uri="{BB962C8B-B14F-4D97-AF65-F5344CB8AC3E}">
        <p14:creationId xmlns:p14="http://schemas.microsoft.com/office/powerpoint/2010/main" val="2163728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2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024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AutoShape 2"/>
          <p:cNvSpPr>
            <a:spLocks noGrp="1" noChangeArrowheads="1"/>
          </p:cNvSpPr>
          <p:nvPr>
            <p:ph type="ctrTitle"/>
          </p:nvPr>
        </p:nvSpPr>
        <p:spPr>
          <a:xfrm>
            <a:off x="755650" y="3141663"/>
            <a:ext cx="7772400" cy="1470025"/>
          </a:xfrm>
        </p:spPr>
        <p:txBody>
          <a:bodyPr/>
          <a:lstStyle/>
          <a:p>
            <a:pPr algn="ctr"/>
            <a:r>
              <a:rPr lang="en-AU" sz="7200" i="1" smtClean="0"/>
              <a:t>Identifying</a:t>
            </a:r>
          </a:p>
        </p:txBody>
      </p:sp>
      <p:pic>
        <p:nvPicPr>
          <p:cNvPr id="31747" name="Picture 3">
            <a:hlinkClick r:id="" action="ppaction://media"/>
          </p:cNvPr>
          <p:cNvPicPr>
            <a:picLocks noRot="1" noChangeAspect="1" noChangeArrowheads="1"/>
          </p:cNvPicPr>
          <p:nvPr>
            <a:wavAudioFile r:embed="rId1" name="~PP3313.WAV"/>
          </p:nvPr>
        </p:nvPicPr>
        <p:blipFill>
          <a:blip r:embed="rId3"/>
          <a:srcRect/>
          <a:stretch>
            <a:fillRect/>
          </a:stretch>
        </p:blipFill>
        <p:spPr bwMode="auto">
          <a:xfrm>
            <a:off x="8604250" y="6381750"/>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74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174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AutoShape 2"/>
          <p:cNvSpPr>
            <a:spLocks noGrp="1" noChangeArrowheads="1"/>
          </p:cNvSpPr>
          <p:nvPr>
            <p:ph type="title"/>
          </p:nvPr>
        </p:nvSpPr>
        <p:spPr/>
        <p:txBody>
          <a:bodyPr/>
          <a:lstStyle/>
          <a:p>
            <a:r>
              <a:rPr lang="en-AU" smtClean="0"/>
              <a:t>Occupational Issues</a:t>
            </a:r>
          </a:p>
        </p:txBody>
      </p:sp>
      <p:sp>
        <p:nvSpPr>
          <p:cNvPr id="32770" name="Rectangle 3"/>
          <p:cNvSpPr>
            <a:spLocks noGrp="1" noChangeArrowheads="1"/>
          </p:cNvSpPr>
          <p:nvPr>
            <p:ph type="body" idx="1"/>
          </p:nvPr>
        </p:nvSpPr>
        <p:spPr/>
        <p:txBody>
          <a:bodyPr/>
          <a:lstStyle/>
          <a:p>
            <a:r>
              <a:rPr lang="en-AU" smtClean="0"/>
              <a:t>Unable to transfer in/out of bed independently </a:t>
            </a:r>
          </a:p>
          <a:p>
            <a:r>
              <a:rPr lang="en-AU" smtClean="0"/>
              <a:t>Unable to maintain stamina to perform light meal tasks</a:t>
            </a:r>
          </a:p>
          <a:p>
            <a:r>
              <a:rPr lang="en-AU" smtClean="0"/>
              <a:t>Unable to dress lower limb independently </a:t>
            </a:r>
          </a:p>
          <a:p>
            <a:r>
              <a:rPr lang="en-AU" smtClean="0"/>
              <a:t>Unable to perform self-care tasks with minimal assistance</a:t>
            </a:r>
          </a:p>
        </p:txBody>
      </p:sp>
      <p:pic>
        <p:nvPicPr>
          <p:cNvPr id="32772" name="Picture 4">
            <a:hlinkClick r:id="" action="ppaction://media"/>
          </p:cNvPr>
          <p:cNvPicPr>
            <a:picLocks noRot="1" noChangeAspect="1" noChangeArrowheads="1"/>
          </p:cNvPicPr>
          <p:nvPr>
            <a:wavAudioFile r:embed="rId1" name="~PP4082.WAV"/>
          </p:nvPr>
        </p:nvPicPr>
        <p:blipFill>
          <a:blip r:embed="rId3"/>
          <a:srcRect/>
          <a:stretch>
            <a:fillRect/>
          </a:stretch>
        </p:blipFill>
        <p:spPr bwMode="auto">
          <a:xfrm>
            <a:off x="8632825" y="6346825"/>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77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277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AutoShape 2"/>
          <p:cNvSpPr>
            <a:spLocks noGrp="1" noChangeArrowheads="1"/>
          </p:cNvSpPr>
          <p:nvPr>
            <p:ph type="ctrTitle"/>
          </p:nvPr>
        </p:nvSpPr>
        <p:spPr>
          <a:xfrm>
            <a:off x="755650" y="3141663"/>
            <a:ext cx="7772400" cy="1470025"/>
          </a:xfrm>
        </p:spPr>
        <p:txBody>
          <a:bodyPr/>
          <a:lstStyle/>
          <a:p>
            <a:pPr algn="ctr"/>
            <a:r>
              <a:rPr lang="en-AU" sz="7200" i="1" smtClean="0"/>
              <a:t>Naming</a:t>
            </a:r>
          </a:p>
        </p:txBody>
      </p:sp>
      <p:pic>
        <p:nvPicPr>
          <p:cNvPr id="33795" name="Picture 3">
            <a:hlinkClick r:id="" action="ppaction://media"/>
          </p:cNvPr>
          <p:cNvPicPr>
            <a:picLocks noRot="1" noChangeAspect="1" noChangeArrowheads="1"/>
          </p:cNvPicPr>
          <p:nvPr>
            <a:wavAudioFile r:embed="rId1" name="~PP2389.WAV"/>
          </p:nvPr>
        </p:nvPicPr>
        <p:blipFill>
          <a:blip r:embed="rId3"/>
          <a:srcRect/>
          <a:stretch>
            <a:fillRect/>
          </a:stretch>
        </p:blipFill>
        <p:spPr bwMode="auto">
          <a:xfrm>
            <a:off x="8604250" y="6381750"/>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79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379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AutoShape 2"/>
          <p:cNvSpPr>
            <a:spLocks noGrp="1" noChangeArrowheads="1"/>
          </p:cNvSpPr>
          <p:nvPr>
            <p:ph type="title"/>
          </p:nvPr>
        </p:nvSpPr>
        <p:spPr/>
        <p:txBody>
          <a:bodyPr/>
          <a:lstStyle/>
          <a:p>
            <a:r>
              <a:rPr lang="en-AU" smtClean="0"/>
              <a:t>SMART Goals</a:t>
            </a:r>
          </a:p>
        </p:txBody>
      </p:sp>
      <p:sp>
        <p:nvSpPr>
          <p:cNvPr id="34818" name="Rectangle 3"/>
          <p:cNvSpPr>
            <a:spLocks noGrp="1" noChangeArrowheads="1"/>
          </p:cNvSpPr>
          <p:nvPr>
            <p:ph type="body" idx="1"/>
          </p:nvPr>
        </p:nvSpPr>
        <p:spPr>
          <a:xfrm>
            <a:off x="827088" y="2349500"/>
            <a:ext cx="7693025" cy="4235450"/>
          </a:xfrm>
        </p:spPr>
        <p:txBody>
          <a:bodyPr/>
          <a:lstStyle/>
          <a:p>
            <a:pPr>
              <a:lnSpc>
                <a:spcPct val="80000"/>
              </a:lnSpc>
            </a:pPr>
            <a:r>
              <a:rPr lang="en-AU" sz="2400" smtClean="0"/>
              <a:t>By the end of 6 weeks, Ms Watson will be able to independently transfer in and out of bed within the ACRS setting utilising her own physical strength and endurance. Ms Watson will practice transfers daily and a weekly follow up discussion will be utilised to identify progress.</a:t>
            </a:r>
          </a:p>
          <a:p>
            <a:pPr>
              <a:lnSpc>
                <a:spcPct val="80000"/>
              </a:lnSpc>
              <a:buFont typeface="Wingdings" pitchFamily="2" charset="2"/>
              <a:buNone/>
            </a:pPr>
            <a:endParaRPr lang="en-AU" sz="2400" smtClean="0"/>
          </a:p>
          <a:p>
            <a:pPr>
              <a:lnSpc>
                <a:spcPct val="80000"/>
              </a:lnSpc>
            </a:pPr>
            <a:r>
              <a:rPr lang="en-AU" sz="2400" smtClean="0"/>
              <a:t>By the end of 6 weeks, Ms Watson will be able to independently make a cup of tea in the ADL kitchen utilising the toaster, tap and condiments. Ms Watson will practice making tea weekly and weekly functional observation will be utilised to measure progress</a:t>
            </a:r>
          </a:p>
        </p:txBody>
      </p:sp>
      <p:sp>
        <p:nvSpPr>
          <p:cNvPr id="34819" name="Rectangle 4"/>
          <p:cNvSpPr>
            <a:spLocks noChangeArrowheads="1"/>
          </p:cNvSpPr>
          <p:nvPr/>
        </p:nvSpPr>
        <p:spPr bwMode="auto">
          <a:xfrm>
            <a:off x="1692275" y="6491288"/>
            <a:ext cx="4222750" cy="366712"/>
          </a:xfrm>
          <a:prstGeom prst="rect">
            <a:avLst/>
          </a:prstGeom>
          <a:noFill/>
          <a:ln w="9525">
            <a:noFill/>
            <a:miter lim="800000"/>
            <a:headEnd/>
            <a:tailEnd/>
          </a:ln>
        </p:spPr>
        <p:txBody>
          <a:bodyPr wrap="none" anchor="ctr">
            <a:spAutoFit/>
          </a:bodyPr>
          <a:lstStyle/>
          <a:p>
            <a:pPr eaLnBrk="0" hangingPunct="0"/>
            <a:r>
              <a:rPr lang="en-AU"/>
              <a:t>(Occupational Therapy Australia, 2010) </a:t>
            </a:r>
          </a:p>
        </p:txBody>
      </p:sp>
      <p:pic>
        <p:nvPicPr>
          <p:cNvPr id="34821" name="Picture 5">
            <a:hlinkClick r:id="" action="ppaction://media"/>
          </p:cNvPr>
          <p:cNvPicPr>
            <a:picLocks noRot="1" noChangeAspect="1" noChangeArrowheads="1"/>
          </p:cNvPicPr>
          <p:nvPr>
            <a:wavAudioFile r:embed="rId1" name="~PP265.WAV"/>
          </p:nvPr>
        </p:nvPicPr>
        <p:blipFill>
          <a:blip r:embed="rId3"/>
          <a:srcRect/>
          <a:stretch>
            <a:fillRect/>
          </a:stretch>
        </p:blipFill>
        <p:spPr bwMode="auto">
          <a:xfrm>
            <a:off x="8604250" y="6381750"/>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8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482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AutoShape 2"/>
          <p:cNvSpPr>
            <a:spLocks noGrp="1" noChangeArrowheads="1"/>
          </p:cNvSpPr>
          <p:nvPr>
            <p:ph type="title"/>
          </p:nvPr>
        </p:nvSpPr>
        <p:spPr>
          <a:xfrm>
            <a:off x="755650" y="765175"/>
            <a:ext cx="7924800" cy="1143000"/>
          </a:xfrm>
        </p:spPr>
        <p:txBody>
          <a:bodyPr/>
          <a:lstStyle/>
          <a:p>
            <a:r>
              <a:rPr lang="en-AU" sz="3200" smtClean="0"/>
              <a:t>Aged Care and Rehabilitation Service (ACRS)</a:t>
            </a:r>
          </a:p>
        </p:txBody>
      </p:sp>
      <p:sp>
        <p:nvSpPr>
          <p:cNvPr id="16386" name="Rectangle 3"/>
          <p:cNvSpPr>
            <a:spLocks noGrp="1" noChangeArrowheads="1"/>
          </p:cNvSpPr>
          <p:nvPr>
            <p:ph type="body" idx="1"/>
          </p:nvPr>
        </p:nvSpPr>
        <p:spPr>
          <a:xfrm>
            <a:off x="827088" y="2349500"/>
            <a:ext cx="7693025" cy="3724275"/>
          </a:xfrm>
        </p:spPr>
        <p:txBody>
          <a:bodyPr/>
          <a:lstStyle/>
          <a:p>
            <a:r>
              <a:rPr lang="en-AU" smtClean="0"/>
              <a:t>Aged Care and Rehabilitation Service:</a:t>
            </a:r>
          </a:p>
          <a:p>
            <a:pPr lvl="1">
              <a:buFont typeface="Wingdings" pitchFamily="2" charset="2"/>
              <a:buChar char="Ø"/>
            </a:pPr>
            <a:r>
              <a:rPr lang="en-AU" smtClean="0"/>
              <a:t>Multidisciplinary team</a:t>
            </a:r>
          </a:p>
          <a:p>
            <a:pPr lvl="1">
              <a:buFont typeface="Wingdings" pitchFamily="2" charset="2"/>
              <a:buChar char="Ø"/>
            </a:pPr>
            <a:r>
              <a:rPr lang="en-AU" smtClean="0"/>
              <a:t>Geriatric clients</a:t>
            </a:r>
          </a:p>
          <a:p>
            <a:pPr lvl="1">
              <a:buFont typeface="Wingdings" pitchFamily="2" charset="2"/>
              <a:buChar char="Ø"/>
            </a:pPr>
            <a:r>
              <a:rPr lang="en-AU" smtClean="0"/>
              <a:t>28 beds </a:t>
            </a:r>
          </a:p>
          <a:p>
            <a:pPr lvl="1">
              <a:buFont typeface="Wingdings" pitchFamily="2" charset="2"/>
              <a:buChar char="Ø"/>
            </a:pPr>
            <a:r>
              <a:rPr lang="en-AU" smtClean="0"/>
              <a:t>Short and medium inpatient care </a:t>
            </a:r>
          </a:p>
          <a:p>
            <a:endParaRPr lang="en-AU" smtClean="0"/>
          </a:p>
        </p:txBody>
      </p:sp>
      <p:sp>
        <p:nvSpPr>
          <p:cNvPr id="16387" name="Text Box 4"/>
          <p:cNvSpPr txBox="1">
            <a:spLocks noChangeArrowheads="1"/>
          </p:cNvSpPr>
          <p:nvPr/>
        </p:nvSpPr>
        <p:spPr bwMode="auto">
          <a:xfrm>
            <a:off x="684213" y="6524625"/>
            <a:ext cx="8280400" cy="366713"/>
          </a:xfrm>
          <a:prstGeom prst="rect">
            <a:avLst/>
          </a:prstGeom>
          <a:noFill/>
          <a:ln w="9525">
            <a:noFill/>
            <a:miter lim="800000"/>
            <a:headEnd/>
            <a:tailEnd/>
          </a:ln>
        </p:spPr>
        <p:txBody>
          <a:bodyPr>
            <a:spAutoFit/>
          </a:bodyPr>
          <a:lstStyle/>
          <a:p>
            <a:pPr>
              <a:spcBef>
                <a:spcPct val="50000"/>
              </a:spcBef>
            </a:pPr>
            <a:endParaRPr lang="en-US"/>
          </a:p>
        </p:txBody>
      </p:sp>
      <p:pic>
        <p:nvPicPr>
          <p:cNvPr id="16390" name="Picture 6">
            <a:hlinkClick r:id="" action="ppaction://media"/>
          </p:cNvPr>
          <p:cNvPicPr>
            <a:picLocks noRot="1" noChangeAspect="1" noChangeArrowheads="1"/>
          </p:cNvPicPr>
          <p:nvPr>
            <a:wavAudioFile r:embed="rId1" name="~PP934.WAV"/>
          </p:nvPr>
        </p:nvPicPr>
        <p:blipFill>
          <a:blip r:embed="rId3"/>
          <a:srcRect/>
          <a:stretch>
            <a:fillRect/>
          </a:stretch>
        </p:blipFill>
        <p:spPr bwMode="auto">
          <a:xfrm>
            <a:off x="8604250" y="6381750"/>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39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639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AutoShape 2"/>
          <p:cNvSpPr>
            <a:spLocks noGrp="1" noChangeArrowheads="1"/>
          </p:cNvSpPr>
          <p:nvPr>
            <p:ph type="title"/>
          </p:nvPr>
        </p:nvSpPr>
        <p:spPr/>
        <p:txBody>
          <a:bodyPr/>
          <a:lstStyle/>
          <a:p>
            <a:r>
              <a:rPr lang="en-AU" smtClean="0"/>
              <a:t>SMART Goals</a:t>
            </a:r>
          </a:p>
        </p:txBody>
      </p:sp>
      <p:sp>
        <p:nvSpPr>
          <p:cNvPr id="35842" name="Rectangle 3"/>
          <p:cNvSpPr>
            <a:spLocks noGrp="1" noChangeArrowheads="1"/>
          </p:cNvSpPr>
          <p:nvPr>
            <p:ph type="body" idx="1"/>
          </p:nvPr>
        </p:nvSpPr>
        <p:spPr>
          <a:xfrm>
            <a:off x="838200" y="2362200"/>
            <a:ext cx="7693025" cy="4235450"/>
          </a:xfrm>
        </p:spPr>
        <p:txBody>
          <a:bodyPr/>
          <a:lstStyle/>
          <a:p>
            <a:pPr>
              <a:lnSpc>
                <a:spcPct val="80000"/>
              </a:lnSpc>
            </a:pPr>
            <a:r>
              <a:rPr lang="en-AU" sz="2400" smtClean="0"/>
              <a:t>By the end of 6 weeks, Ms Watson will be able to independently dress the lower limb within the rehab setting utilising her own physical strength and flexibility. Ms Watson will practice daily, reducing the nursing assistance provided. Functional observation and review will be utilised to measure progress</a:t>
            </a:r>
          </a:p>
          <a:p>
            <a:pPr>
              <a:lnSpc>
                <a:spcPct val="80000"/>
              </a:lnSpc>
              <a:buFont typeface="Wingdings" pitchFamily="2" charset="2"/>
              <a:buNone/>
            </a:pPr>
            <a:endParaRPr lang="en-AU" sz="2400" smtClean="0"/>
          </a:p>
          <a:p>
            <a:pPr>
              <a:lnSpc>
                <a:spcPct val="80000"/>
              </a:lnSpc>
            </a:pPr>
            <a:r>
              <a:rPr lang="en-AU" sz="2400" smtClean="0"/>
              <a:t>By the end of 6 weeks, Ms Watson will be able to independently transfer on and off the toilet using an over toilet frame in her rehab room. Ms Watson will receive less nursing assistance daily and functional observation and review will be utilised to measure progress</a:t>
            </a:r>
          </a:p>
        </p:txBody>
      </p:sp>
      <p:sp>
        <p:nvSpPr>
          <p:cNvPr id="35843" name="Rectangle 4"/>
          <p:cNvSpPr>
            <a:spLocks noChangeArrowheads="1"/>
          </p:cNvSpPr>
          <p:nvPr/>
        </p:nvSpPr>
        <p:spPr bwMode="auto">
          <a:xfrm>
            <a:off x="2195513" y="6491288"/>
            <a:ext cx="4222750" cy="366712"/>
          </a:xfrm>
          <a:prstGeom prst="rect">
            <a:avLst/>
          </a:prstGeom>
          <a:noFill/>
          <a:ln w="9525">
            <a:noFill/>
            <a:miter lim="800000"/>
            <a:headEnd/>
            <a:tailEnd/>
          </a:ln>
        </p:spPr>
        <p:txBody>
          <a:bodyPr wrap="none" anchor="ctr">
            <a:spAutoFit/>
          </a:bodyPr>
          <a:lstStyle/>
          <a:p>
            <a:pPr eaLnBrk="0" hangingPunct="0"/>
            <a:r>
              <a:rPr lang="en-AU"/>
              <a:t>(Occupational Therapy Australia, 2010) </a:t>
            </a:r>
          </a:p>
        </p:txBody>
      </p:sp>
      <p:pic>
        <p:nvPicPr>
          <p:cNvPr id="35845" name="Picture 5">
            <a:hlinkClick r:id="" action="ppaction://media"/>
          </p:cNvPr>
          <p:cNvPicPr>
            <a:picLocks noRot="1" noChangeAspect="1" noChangeArrowheads="1"/>
          </p:cNvPicPr>
          <p:nvPr>
            <a:wavAudioFile r:embed="rId1" name="~PP950.WAV"/>
          </p:nvPr>
        </p:nvPicPr>
        <p:blipFill>
          <a:blip r:embed="rId3"/>
          <a:srcRect/>
          <a:stretch>
            <a:fillRect/>
          </a:stretch>
        </p:blipFill>
        <p:spPr bwMode="auto">
          <a:xfrm>
            <a:off x="8604250" y="6381750"/>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84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584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AutoShape 2"/>
          <p:cNvSpPr>
            <a:spLocks noGrp="1" noChangeArrowheads="1"/>
          </p:cNvSpPr>
          <p:nvPr>
            <p:ph type="ctrTitle"/>
          </p:nvPr>
        </p:nvSpPr>
        <p:spPr>
          <a:xfrm>
            <a:off x="755650" y="3141663"/>
            <a:ext cx="7772400" cy="1470025"/>
          </a:xfrm>
        </p:spPr>
        <p:txBody>
          <a:bodyPr/>
          <a:lstStyle/>
          <a:p>
            <a:pPr algn="ctr"/>
            <a:r>
              <a:rPr lang="en-AU" sz="7200" i="1" smtClean="0"/>
              <a:t>Doing</a:t>
            </a:r>
          </a:p>
        </p:txBody>
      </p:sp>
      <p:pic>
        <p:nvPicPr>
          <p:cNvPr id="36867" name="Picture 3">
            <a:hlinkClick r:id="" action="ppaction://media"/>
          </p:cNvPr>
          <p:cNvPicPr>
            <a:picLocks noRot="1" noChangeAspect="1" noChangeArrowheads="1"/>
          </p:cNvPicPr>
          <p:nvPr>
            <a:wavAudioFile r:embed="rId1" name="~PP3056.WAV"/>
          </p:nvPr>
        </p:nvPicPr>
        <p:blipFill>
          <a:blip r:embed="rId3"/>
          <a:srcRect/>
          <a:stretch>
            <a:fillRect/>
          </a:stretch>
        </p:blipFill>
        <p:spPr bwMode="auto">
          <a:xfrm>
            <a:off x="8604250" y="6381750"/>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86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686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AutoShape 2"/>
          <p:cNvSpPr>
            <a:spLocks noGrp="1" noChangeArrowheads="1"/>
          </p:cNvSpPr>
          <p:nvPr>
            <p:ph type="title"/>
          </p:nvPr>
        </p:nvSpPr>
        <p:spPr/>
        <p:txBody>
          <a:bodyPr/>
          <a:lstStyle/>
          <a:p>
            <a:r>
              <a:rPr lang="en-AU" smtClean="0"/>
              <a:t>Intervention</a:t>
            </a:r>
          </a:p>
        </p:txBody>
      </p:sp>
      <p:sp>
        <p:nvSpPr>
          <p:cNvPr id="37890" name="Rectangle 3"/>
          <p:cNvSpPr>
            <a:spLocks noGrp="1" noChangeArrowheads="1"/>
          </p:cNvSpPr>
          <p:nvPr>
            <p:ph type="body" idx="1"/>
          </p:nvPr>
        </p:nvSpPr>
        <p:spPr/>
        <p:txBody>
          <a:bodyPr/>
          <a:lstStyle/>
          <a:p>
            <a:r>
              <a:rPr lang="en-AU" smtClean="0"/>
              <a:t>Client-centred</a:t>
            </a:r>
          </a:p>
          <a:p>
            <a:r>
              <a:rPr lang="en-AU" smtClean="0"/>
              <a:t>Compensatory:</a:t>
            </a:r>
          </a:p>
          <a:p>
            <a:pPr lvl="1"/>
            <a:r>
              <a:rPr lang="en-AU" smtClean="0"/>
              <a:t>Equipment provision</a:t>
            </a:r>
          </a:p>
          <a:p>
            <a:pPr lvl="1"/>
            <a:r>
              <a:rPr lang="en-AU" smtClean="0"/>
              <a:t>Recommendations</a:t>
            </a:r>
          </a:p>
          <a:p>
            <a:r>
              <a:rPr lang="en-AU" smtClean="0"/>
              <a:t>Remedial:</a:t>
            </a:r>
          </a:p>
          <a:p>
            <a:pPr lvl="1">
              <a:buFont typeface="Wingdings" pitchFamily="2" charset="2"/>
              <a:buChar char="Ø"/>
            </a:pPr>
            <a:r>
              <a:rPr lang="en-AU" smtClean="0"/>
              <a:t>Retraining</a:t>
            </a:r>
          </a:p>
          <a:p>
            <a:pPr lvl="1">
              <a:buFont typeface="Wingdings" pitchFamily="2" charset="2"/>
              <a:buChar char="Ø"/>
            </a:pPr>
            <a:r>
              <a:rPr lang="en-AU" smtClean="0"/>
              <a:t>Practice</a:t>
            </a:r>
          </a:p>
        </p:txBody>
      </p:sp>
      <p:sp>
        <p:nvSpPr>
          <p:cNvPr id="37891" name="Rectangle 4"/>
          <p:cNvSpPr>
            <a:spLocks noChangeArrowheads="1"/>
          </p:cNvSpPr>
          <p:nvPr/>
        </p:nvSpPr>
        <p:spPr bwMode="auto">
          <a:xfrm>
            <a:off x="2195513" y="6491288"/>
            <a:ext cx="2800350" cy="366712"/>
          </a:xfrm>
          <a:prstGeom prst="rect">
            <a:avLst/>
          </a:prstGeom>
          <a:noFill/>
          <a:ln w="9525">
            <a:noFill/>
            <a:miter lim="800000"/>
            <a:headEnd/>
            <a:tailEnd/>
          </a:ln>
        </p:spPr>
        <p:txBody>
          <a:bodyPr wrap="none" anchor="ctr">
            <a:spAutoFit/>
          </a:bodyPr>
          <a:lstStyle/>
          <a:p>
            <a:pPr eaLnBrk="0" hangingPunct="0"/>
            <a:r>
              <a:rPr lang="en-AU"/>
              <a:t>(Christiansen et al, 2011) </a:t>
            </a:r>
          </a:p>
        </p:txBody>
      </p:sp>
      <p:pic>
        <p:nvPicPr>
          <p:cNvPr id="37893" name="Picture 5">
            <a:hlinkClick r:id="" action="ppaction://media"/>
          </p:cNvPr>
          <p:cNvPicPr>
            <a:picLocks noRot="1" noChangeAspect="1" noChangeArrowheads="1"/>
          </p:cNvPicPr>
          <p:nvPr>
            <a:wavAudioFile r:embed="rId1" name="~PP3635.WAV"/>
          </p:nvPr>
        </p:nvPicPr>
        <p:blipFill>
          <a:blip r:embed="rId3"/>
          <a:srcRect/>
          <a:stretch>
            <a:fillRect/>
          </a:stretch>
        </p:blipFill>
        <p:spPr bwMode="auto">
          <a:xfrm>
            <a:off x="8632825" y="6346825"/>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89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789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idx="4294967295"/>
          </p:nvPr>
        </p:nvSpPr>
        <p:spPr/>
        <p:txBody>
          <a:bodyPr/>
          <a:lstStyle/>
          <a:p>
            <a:r>
              <a:rPr lang="en-AU"/>
              <a:t>Intervention</a:t>
            </a:r>
          </a:p>
        </p:txBody>
      </p:sp>
      <p:sp>
        <p:nvSpPr>
          <p:cNvPr id="7171" name="Content Placeholder 2"/>
          <p:cNvSpPr>
            <a:spLocks noGrp="1"/>
          </p:cNvSpPr>
          <p:nvPr>
            <p:ph idx="4294967295"/>
          </p:nvPr>
        </p:nvSpPr>
        <p:spPr>
          <a:xfrm>
            <a:off x="827088" y="2349500"/>
            <a:ext cx="7693025" cy="3227388"/>
          </a:xfrm>
        </p:spPr>
        <p:txBody>
          <a:bodyPr/>
          <a:lstStyle/>
          <a:p>
            <a:r>
              <a:rPr lang="en-AU"/>
              <a:t>Functional task retraining:</a:t>
            </a:r>
          </a:p>
          <a:p>
            <a:pPr lvl="1">
              <a:buFont typeface="Wingdings" pitchFamily="2" charset="2"/>
              <a:buChar char="Ø"/>
            </a:pPr>
            <a:r>
              <a:rPr lang="en-AU"/>
              <a:t>Increases physical functioning and independence</a:t>
            </a:r>
          </a:p>
          <a:p>
            <a:pPr lvl="1">
              <a:buFont typeface="Wingdings" pitchFamily="2" charset="2"/>
              <a:buChar char="Ø"/>
            </a:pPr>
            <a:r>
              <a:rPr lang="en-AU"/>
              <a:t>Maximises functional recovery following hospital related debility</a:t>
            </a:r>
          </a:p>
          <a:p>
            <a:r>
              <a:rPr lang="en-AU"/>
              <a:t>Group Participation: </a:t>
            </a:r>
          </a:p>
          <a:p>
            <a:pPr lvl="1">
              <a:buFont typeface="Wingdings" pitchFamily="2" charset="2"/>
              <a:buChar char="Ø"/>
            </a:pPr>
            <a:r>
              <a:rPr lang="en-AU"/>
              <a:t>Re-learn adaptive skills</a:t>
            </a:r>
          </a:p>
          <a:p>
            <a:pPr lvl="1">
              <a:buFont typeface="Wingdings" pitchFamily="2" charset="2"/>
              <a:buChar char="Ø"/>
            </a:pPr>
            <a:r>
              <a:rPr lang="en-AU"/>
              <a:t>Maintain occupational performance</a:t>
            </a:r>
          </a:p>
          <a:p>
            <a:pPr lvl="1">
              <a:buFont typeface="Wingdings" pitchFamily="2" charset="2"/>
              <a:buChar char="Ø"/>
            </a:pPr>
            <a:r>
              <a:rPr lang="en-AU"/>
              <a:t>Facilitate socialisation</a:t>
            </a:r>
          </a:p>
        </p:txBody>
      </p:sp>
      <p:sp>
        <p:nvSpPr>
          <p:cNvPr id="7172" name="Rectangle 4"/>
          <p:cNvSpPr>
            <a:spLocks noChangeArrowheads="1"/>
          </p:cNvSpPr>
          <p:nvPr/>
        </p:nvSpPr>
        <p:spPr bwMode="auto">
          <a:xfrm>
            <a:off x="684213" y="6216650"/>
            <a:ext cx="8172450" cy="641350"/>
          </a:xfrm>
          <a:prstGeom prst="rect">
            <a:avLst/>
          </a:prstGeom>
          <a:noFill/>
          <a:ln w="9525">
            <a:noFill/>
            <a:miter lim="800000"/>
            <a:headEnd/>
            <a:tailEnd/>
          </a:ln>
          <a:effectLst/>
        </p:spPr>
        <p:txBody>
          <a:bodyPr wrap="none">
            <a:spAutoFit/>
          </a:bodyPr>
          <a:lstStyle/>
          <a:p>
            <a:r>
              <a:rPr lang="en-AU"/>
              <a:t>(Pierce, 2008; Hagsten, Svensson &amp; Gardulf, 2006; Kortebein, Bopp, Granger, </a:t>
            </a:r>
          </a:p>
          <a:p>
            <a:r>
              <a:rPr lang="en-AU"/>
              <a:t>&amp; Sullivan, 2008)</a:t>
            </a:r>
          </a:p>
        </p:txBody>
      </p:sp>
      <p:pic>
        <p:nvPicPr>
          <p:cNvPr id="7174" name="Picture 6">
            <a:hlinkClick r:id="" action="ppaction://media"/>
          </p:cNvPr>
          <p:cNvPicPr>
            <a:picLocks noRot="1" noChangeAspect="1" noChangeArrowheads="1"/>
          </p:cNvPicPr>
          <p:nvPr>
            <a:wavAudioFile r:embed="rId1" name="~PP4093.WAV"/>
          </p:nvPr>
        </p:nvPicPr>
        <p:blipFill>
          <a:blip r:embed="rId4"/>
          <a:srcRect/>
          <a:stretch>
            <a:fillRect/>
          </a:stretch>
        </p:blipFill>
        <p:spPr bwMode="auto">
          <a:xfrm>
            <a:off x="8632825" y="6346825"/>
            <a:ext cx="304800" cy="304800"/>
          </a:xfrm>
          <a:prstGeom prst="rect">
            <a:avLst/>
          </a:prstGeom>
          <a:noFill/>
        </p:spPr>
      </p:pic>
    </p:spTree>
    <p:extLst>
      <p:ext uri="{BB962C8B-B14F-4D97-AF65-F5344CB8AC3E}">
        <p14:creationId xmlns:p14="http://schemas.microsoft.com/office/powerpoint/2010/main" val="3858708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17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717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a:spLocks noGrp="1"/>
          </p:cNvSpPr>
          <p:nvPr>
            <p:ph type="title"/>
          </p:nvPr>
        </p:nvSpPr>
        <p:spPr/>
        <p:txBody>
          <a:bodyPr/>
          <a:lstStyle/>
          <a:p>
            <a:r>
              <a:rPr lang="en-AU" smtClean="0"/>
              <a:t>Intervention</a:t>
            </a:r>
          </a:p>
        </p:txBody>
      </p:sp>
      <p:sp>
        <p:nvSpPr>
          <p:cNvPr id="40962" name="Content Placeholder 2"/>
          <p:cNvSpPr>
            <a:spLocks noGrp="1"/>
          </p:cNvSpPr>
          <p:nvPr>
            <p:ph idx="1"/>
          </p:nvPr>
        </p:nvSpPr>
        <p:spPr>
          <a:xfrm>
            <a:off x="827088" y="2349500"/>
            <a:ext cx="7693025" cy="3724275"/>
          </a:xfrm>
        </p:spPr>
        <p:txBody>
          <a:bodyPr/>
          <a:lstStyle/>
          <a:p>
            <a:r>
              <a:rPr lang="en-AU" smtClean="0"/>
              <a:t>Equipment provision in hospital:</a:t>
            </a:r>
          </a:p>
          <a:p>
            <a:pPr lvl="1">
              <a:buFont typeface="Wingdings" pitchFamily="2" charset="2"/>
              <a:buChar char="Ø"/>
            </a:pPr>
            <a:r>
              <a:rPr lang="en-AU" smtClean="0"/>
              <a:t>Adjustable shower chair</a:t>
            </a:r>
          </a:p>
          <a:p>
            <a:pPr lvl="1">
              <a:buFont typeface="Wingdings" pitchFamily="2" charset="2"/>
              <a:buChar char="Ø"/>
            </a:pPr>
            <a:r>
              <a:rPr lang="en-AU" smtClean="0"/>
              <a:t>Over toilet frame</a:t>
            </a:r>
          </a:p>
          <a:p>
            <a:pPr lvl="1">
              <a:buFont typeface="Wingdings" pitchFamily="2" charset="2"/>
              <a:buChar char="Ø"/>
            </a:pPr>
            <a:r>
              <a:rPr lang="en-AU" smtClean="0"/>
              <a:t>Long handled reacher</a:t>
            </a:r>
          </a:p>
          <a:p>
            <a:r>
              <a:rPr lang="en-AU" smtClean="0"/>
              <a:t>Case Conference:</a:t>
            </a:r>
          </a:p>
          <a:p>
            <a:pPr lvl="1">
              <a:buFont typeface="Wingdings" pitchFamily="2" charset="2"/>
              <a:buChar char="Ø"/>
            </a:pPr>
            <a:r>
              <a:rPr lang="en-AU" smtClean="0"/>
              <a:t>Weekly</a:t>
            </a:r>
          </a:p>
          <a:p>
            <a:pPr lvl="1">
              <a:buFont typeface="Wingdings" pitchFamily="2" charset="2"/>
              <a:buChar char="Ø"/>
            </a:pPr>
            <a:r>
              <a:rPr lang="en-AU" smtClean="0"/>
              <a:t>Presented current care plan and goals</a:t>
            </a:r>
          </a:p>
        </p:txBody>
      </p:sp>
      <p:sp>
        <p:nvSpPr>
          <p:cNvPr id="40963" name="Rectangle 5"/>
          <p:cNvSpPr>
            <a:spLocks noChangeArrowheads="1"/>
          </p:cNvSpPr>
          <p:nvPr/>
        </p:nvSpPr>
        <p:spPr bwMode="auto">
          <a:xfrm>
            <a:off x="2195513" y="6491288"/>
            <a:ext cx="2533650" cy="366712"/>
          </a:xfrm>
          <a:prstGeom prst="rect">
            <a:avLst/>
          </a:prstGeom>
          <a:noFill/>
          <a:ln w="9525">
            <a:noFill/>
            <a:miter lim="800000"/>
            <a:headEnd/>
            <a:tailEnd/>
          </a:ln>
        </p:spPr>
        <p:txBody>
          <a:bodyPr wrap="none">
            <a:spAutoFit/>
          </a:bodyPr>
          <a:lstStyle/>
          <a:p>
            <a:r>
              <a:rPr lang="en-AU"/>
              <a:t>(Koval &amp; Cooley, 2005)</a:t>
            </a:r>
          </a:p>
        </p:txBody>
      </p:sp>
      <p:pic>
        <p:nvPicPr>
          <p:cNvPr id="40965" name="Picture 5">
            <a:hlinkClick r:id="" action="ppaction://media"/>
          </p:cNvPr>
          <p:cNvPicPr>
            <a:picLocks noRot="1" noChangeAspect="1" noChangeArrowheads="1"/>
          </p:cNvPicPr>
          <p:nvPr>
            <a:wavAudioFile r:embed="rId1" name="~PP2831.WAV"/>
          </p:nvPr>
        </p:nvPicPr>
        <p:blipFill>
          <a:blip r:embed="rId4"/>
          <a:srcRect/>
          <a:stretch>
            <a:fillRect/>
          </a:stretch>
        </p:blipFill>
        <p:spPr bwMode="auto">
          <a:xfrm>
            <a:off x="8632825" y="6346825"/>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96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0965"/>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AutoShape 2"/>
          <p:cNvSpPr>
            <a:spLocks noGrp="1" noChangeArrowheads="1"/>
          </p:cNvSpPr>
          <p:nvPr>
            <p:ph type="title"/>
          </p:nvPr>
        </p:nvSpPr>
        <p:spPr/>
        <p:txBody>
          <a:bodyPr/>
          <a:lstStyle/>
          <a:p>
            <a:r>
              <a:rPr lang="en-AU" smtClean="0"/>
              <a:t>Intervention</a:t>
            </a:r>
          </a:p>
        </p:txBody>
      </p:sp>
      <p:sp>
        <p:nvSpPr>
          <p:cNvPr id="43010" name="Rectangle 3"/>
          <p:cNvSpPr>
            <a:spLocks noGrp="1" noChangeArrowheads="1"/>
          </p:cNvSpPr>
          <p:nvPr>
            <p:ph type="body" idx="1"/>
          </p:nvPr>
        </p:nvSpPr>
        <p:spPr/>
        <p:txBody>
          <a:bodyPr/>
          <a:lstStyle/>
          <a:p>
            <a:pPr>
              <a:lnSpc>
                <a:spcPct val="90000"/>
              </a:lnSpc>
            </a:pPr>
            <a:r>
              <a:rPr lang="en-AU" smtClean="0"/>
              <a:t>Family Meeting:</a:t>
            </a:r>
          </a:p>
          <a:p>
            <a:pPr lvl="1">
              <a:lnSpc>
                <a:spcPct val="90000"/>
              </a:lnSpc>
            </a:pPr>
            <a:r>
              <a:rPr lang="en-AU" smtClean="0"/>
              <a:t>Multidisciplinary </a:t>
            </a:r>
          </a:p>
          <a:p>
            <a:pPr lvl="1">
              <a:lnSpc>
                <a:spcPct val="90000"/>
              </a:lnSpc>
            </a:pPr>
            <a:r>
              <a:rPr lang="en-AU" smtClean="0"/>
              <a:t>Discharge destination</a:t>
            </a:r>
          </a:p>
          <a:p>
            <a:pPr lvl="1">
              <a:lnSpc>
                <a:spcPct val="90000"/>
              </a:lnSpc>
            </a:pPr>
            <a:r>
              <a:rPr lang="en-AU" smtClean="0"/>
              <a:t>Future improvements required</a:t>
            </a:r>
          </a:p>
          <a:p>
            <a:pPr>
              <a:lnSpc>
                <a:spcPct val="90000"/>
              </a:lnSpc>
            </a:pPr>
            <a:endParaRPr lang="en-AU" smtClean="0"/>
          </a:p>
          <a:p>
            <a:pPr>
              <a:lnSpc>
                <a:spcPct val="90000"/>
              </a:lnSpc>
            </a:pPr>
            <a:r>
              <a:rPr lang="en-AU" smtClean="0"/>
              <a:t>Recommendations post-home visit:</a:t>
            </a:r>
          </a:p>
          <a:p>
            <a:pPr lvl="1">
              <a:lnSpc>
                <a:spcPct val="90000"/>
              </a:lnSpc>
              <a:buFont typeface="Wingdings" pitchFamily="2" charset="2"/>
              <a:buChar char="Ø"/>
            </a:pPr>
            <a:r>
              <a:rPr lang="en-AU" smtClean="0"/>
              <a:t>Client function, intrinsic factors</a:t>
            </a:r>
          </a:p>
          <a:p>
            <a:pPr lvl="1">
              <a:lnSpc>
                <a:spcPct val="90000"/>
              </a:lnSpc>
              <a:buFont typeface="Wingdings" pitchFamily="2" charset="2"/>
              <a:buChar char="Ø"/>
            </a:pPr>
            <a:r>
              <a:rPr lang="en-AU" smtClean="0"/>
              <a:t>Environmental modifications, extrinsic factors</a:t>
            </a:r>
          </a:p>
          <a:p>
            <a:pPr>
              <a:lnSpc>
                <a:spcPct val="90000"/>
              </a:lnSpc>
            </a:pPr>
            <a:endParaRPr lang="en-AU" smtClean="0"/>
          </a:p>
        </p:txBody>
      </p:sp>
      <p:pic>
        <p:nvPicPr>
          <p:cNvPr id="43012" name="Picture 4">
            <a:hlinkClick r:id="" action="ppaction://media"/>
          </p:cNvPr>
          <p:cNvPicPr>
            <a:picLocks noRot="1" noChangeAspect="1" noChangeArrowheads="1"/>
          </p:cNvPicPr>
          <p:nvPr>
            <a:wavAudioFile r:embed="rId1" name="~PP3954.WAV"/>
          </p:nvPr>
        </p:nvPicPr>
        <p:blipFill>
          <a:blip r:embed="rId3"/>
          <a:srcRect/>
          <a:stretch>
            <a:fillRect/>
          </a:stretch>
        </p:blipFill>
        <p:spPr bwMode="auto">
          <a:xfrm>
            <a:off x="8604250" y="6381750"/>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0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301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AutoShape 2"/>
          <p:cNvSpPr>
            <a:spLocks noGrp="1" noChangeArrowheads="1"/>
          </p:cNvSpPr>
          <p:nvPr>
            <p:ph type="title"/>
          </p:nvPr>
        </p:nvSpPr>
        <p:spPr/>
        <p:txBody>
          <a:bodyPr/>
          <a:lstStyle/>
          <a:p>
            <a:r>
              <a:rPr lang="en-AU" smtClean="0"/>
              <a:t>Intervention</a:t>
            </a:r>
          </a:p>
        </p:txBody>
      </p:sp>
      <p:sp>
        <p:nvSpPr>
          <p:cNvPr id="44034" name="Rectangle 3"/>
          <p:cNvSpPr>
            <a:spLocks noGrp="1" noChangeArrowheads="1"/>
          </p:cNvSpPr>
          <p:nvPr>
            <p:ph type="body" idx="1"/>
          </p:nvPr>
        </p:nvSpPr>
        <p:spPr>
          <a:xfrm>
            <a:off x="827088" y="2349500"/>
            <a:ext cx="7693025" cy="3724275"/>
          </a:xfrm>
        </p:spPr>
        <p:txBody>
          <a:bodyPr/>
          <a:lstStyle/>
          <a:p>
            <a:r>
              <a:rPr lang="en-US" smtClean="0"/>
              <a:t>Unable to achieve SMART goals</a:t>
            </a:r>
          </a:p>
          <a:p>
            <a:pPr>
              <a:buFont typeface="Wingdings" pitchFamily="2" charset="2"/>
              <a:buNone/>
            </a:pPr>
            <a:endParaRPr lang="en-US" smtClean="0"/>
          </a:p>
          <a:p>
            <a:r>
              <a:rPr lang="en-US" smtClean="0"/>
              <a:t>Discharged from occupational therapy</a:t>
            </a:r>
          </a:p>
          <a:p>
            <a:pPr>
              <a:buFont typeface="Wingdings" pitchFamily="2" charset="2"/>
              <a:buNone/>
            </a:pPr>
            <a:endParaRPr lang="en-AU" smtClean="0"/>
          </a:p>
          <a:p>
            <a:r>
              <a:rPr lang="en-AU" smtClean="0"/>
              <a:t>Awaiting Nursing Home Placement:</a:t>
            </a:r>
          </a:p>
          <a:p>
            <a:pPr lvl="1">
              <a:buFont typeface="Wingdings" pitchFamily="2" charset="2"/>
              <a:buChar char="Ø"/>
            </a:pPr>
            <a:r>
              <a:rPr lang="en-US" smtClean="0"/>
              <a:t>Unsafe for discharge home</a:t>
            </a:r>
            <a:endParaRPr lang="en-AU" smtClean="0"/>
          </a:p>
        </p:txBody>
      </p:sp>
      <p:pic>
        <p:nvPicPr>
          <p:cNvPr id="44036" name="Picture 4">
            <a:hlinkClick r:id="" action="ppaction://media"/>
          </p:cNvPr>
          <p:cNvPicPr>
            <a:picLocks noRot="1" noChangeAspect="1" noChangeArrowheads="1"/>
          </p:cNvPicPr>
          <p:nvPr>
            <a:wavAudioFile r:embed="rId1" name="~PP3153.WAV"/>
          </p:nvPr>
        </p:nvPicPr>
        <p:blipFill>
          <a:blip r:embed="rId3"/>
          <a:srcRect/>
          <a:stretch>
            <a:fillRect/>
          </a:stretch>
        </p:blipFill>
        <p:spPr bwMode="auto">
          <a:xfrm>
            <a:off x="8604250" y="6381750"/>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0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4036"/>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AutoShape 2"/>
          <p:cNvSpPr>
            <a:spLocks noGrp="1" noChangeArrowheads="1"/>
          </p:cNvSpPr>
          <p:nvPr>
            <p:ph type="ctrTitle"/>
          </p:nvPr>
        </p:nvSpPr>
        <p:spPr>
          <a:xfrm>
            <a:off x="755650" y="3141663"/>
            <a:ext cx="7772400" cy="1470025"/>
          </a:xfrm>
        </p:spPr>
        <p:txBody>
          <a:bodyPr/>
          <a:lstStyle/>
          <a:p>
            <a:pPr algn="ctr"/>
            <a:r>
              <a:rPr lang="en-AU" sz="7200" i="1" smtClean="0"/>
              <a:t>Reviewing</a:t>
            </a:r>
          </a:p>
        </p:txBody>
      </p:sp>
      <p:pic>
        <p:nvPicPr>
          <p:cNvPr id="45059" name="Picture 3">
            <a:hlinkClick r:id="" action="ppaction://media"/>
          </p:cNvPr>
          <p:cNvPicPr>
            <a:picLocks noRot="1" noChangeAspect="1" noChangeArrowheads="1"/>
          </p:cNvPicPr>
          <p:nvPr>
            <a:wavAudioFile r:embed="rId1" name="~PP1116.WAV"/>
          </p:nvPr>
        </p:nvPicPr>
        <p:blipFill>
          <a:blip r:embed="rId3"/>
          <a:srcRect/>
          <a:stretch>
            <a:fillRect/>
          </a:stretch>
        </p:blipFill>
        <p:spPr bwMode="auto">
          <a:xfrm>
            <a:off x="8604250" y="6381750"/>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505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5059"/>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AutoShape 2"/>
          <p:cNvSpPr>
            <a:spLocks noGrp="1" noChangeArrowheads="1"/>
          </p:cNvSpPr>
          <p:nvPr>
            <p:ph type="title"/>
          </p:nvPr>
        </p:nvSpPr>
        <p:spPr/>
        <p:txBody>
          <a:bodyPr/>
          <a:lstStyle/>
          <a:p>
            <a:r>
              <a:rPr lang="en-AU" smtClean="0"/>
              <a:t>Service Evaluation</a:t>
            </a:r>
          </a:p>
        </p:txBody>
      </p:sp>
      <p:sp>
        <p:nvSpPr>
          <p:cNvPr id="46082" name="Rectangle 3"/>
          <p:cNvSpPr>
            <a:spLocks noGrp="1" noChangeArrowheads="1"/>
          </p:cNvSpPr>
          <p:nvPr>
            <p:ph type="body" idx="1"/>
          </p:nvPr>
        </p:nvSpPr>
        <p:spPr/>
        <p:txBody>
          <a:bodyPr/>
          <a:lstStyle/>
          <a:p>
            <a:r>
              <a:rPr lang="en-AU" smtClean="0"/>
              <a:t>Integral to professional reflection and development</a:t>
            </a:r>
          </a:p>
          <a:p>
            <a:r>
              <a:rPr lang="en-AU" smtClean="0"/>
              <a:t>Functional review</a:t>
            </a:r>
          </a:p>
          <a:p>
            <a:r>
              <a:rPr lang="en-AU" smtClean="0"/>
              <a:t>Observation</a:t>
            </a:r>
          </a:p>
          <a:p>
            <a:r>
              <a:rPr lang="en-AU" smtClean="0"/>
              <a:t>FIM</a:t>
            </a:r>
          </a:p>
        </p:txBody>
      </p:sp>
      <p:sp>
        <p:nvSpPr>
          <p:cNvPr id="46083" name="Rectangle 4"/>
          <p:cNvSpPr>
            <a:spLocks noChangeArrowheads="1"/>
          </p:cNvSpPr>
          <p:nvPr/>
        </p:nvSpPr>
        <p:spPr bwMode="auto">
          <a:xfrm>
            <a:off x="900113" y="6276975"/>
            <a:ext cx="8243887" cy="581025"/>
          </a:xfrm>
          <a:prstGeom prst="rect">
            <a:avLst/>
          </a:prstGeom>
          <a:noFill/>
          <a:ln w="9525">
            <a:noFill/>
            <a:miter lim="800000"/>
            <a:headEnd/>
            <a:tailEnd/>
          </a:ln>
        </p:spPr>
        <p:txBody>
          <a:bodyPr anchor="ctr">
            <a:spAutoFit/>
          </a:bodyPr>
          <a:lstStyle/>
          <a:p>
            <a:pPr eaLnBrk="0" hangingPunct="0"/>
            <a:r>
              <a:rPr lang="en-AU" sz="1600"/>
              <a:t>(Duncan, 2011; Glenny, Stolee, Husted, Thomspon, &amp; Berg, 2010 ; Australian Association of Occupational Therapists, 2001)</a:t>
            </a:r>
          </a:p>
        </p:txBody>
      </p:sp>
      <p:pic>
        <p:nvPicPr>
          <p:cNvPr id="46085" name="Picture 5">
            <a:hlinkClick r:id="" action="ppaction://media"/>
          </p:cNvPr>
          <p:cNvPicPr>
            <a:picLocks noRot="1" noChangeAspect="1" noChangeArrowheads="1"/>
          </p:cNvPicPr>
          <p:nvPr>
            <a:wavAudioFile r:embed="rId1" name="~PP1862.WAV"/>
          </p:nvPr>
        </p:nvPicPr>
        <p:blipFill>
          <a:blip r:embed="rId3"/>
          <a:srcRect/>
          <a:stretch>
            <a:fillRect/>
          </a:stretch>
        </p:blipFill>
        <p:spPr bwMode="auto">
          <a:xfrm>
            <a:off x="8632825" y="6346825"/>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08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6085"/>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AutoShape 2"/>
          <p:cNvSpPr>
            <a:spLocks noGrp="1" noChangeArrowheads="1"/>
          </p:cNvSpPr>
          <p:nvPr>
            <p:ph type="title"/>
          </p:nvPr>
        </p:nvSpPr>
        <p:spPr/>
        <p:txBody>
          <a:bodyPr/>
          <a:lstStyle/>
          <a:p>
            <a:r>
              <a:rPr lang="en-AU" smtClean="0"/>
              <a:t>Service Evaluation</a:t>
            </a:r>
          </a:p>
        </p:txBody>
      </p:sp>
      <p:sp>
        <p:nvSpPr>
          <p:cNvPr id="47106" name="Rectangle 3"/>
          <p:cNvSpPr>
            <a:spLocks noGrp="1" noChangeArrowheads="1"/>
          </p:cNvSpPr>
          <p:nvPr>
            <p:ph type="body" idx="1"/>
          </p:nvPr>
        </p:nvSpPr>
        <p:spPr>
          <a:xfrm>
            <a:off x="684213" y="2349500"/>
            <a:ext cx="7693025" cy="3724275"/>
          </a:xfrm>
        </p:spPr>
        <p:txBody>
          <a:bodyPr/>
          <a:lstStyle/>
          <a:p>
            <a:r>
              <a:rPr lang="en-AU" smtClean="0"/>
              <a:t>Challenging result</a:t>
            </a:r>
          </a:p>
          <a:p>
            <a:r>
              <a:rPr lang="en-AU" smtClean="0"/>
              <a:t>Improvements not always achieved</a:t>
            </a:r>
          </a:p>
          <a:p>
            <a:r>
              <a:rPr lang="en-AU" smtClean="0"/>
              <a:t>Duty of care</a:t>
            </a:r>
          </a:p>
          <a:p>
            <a:r>
              <a:rPr lang="en-AU" smtClean="0"/>
              <a:t>Client safety central to care</a:t>
            </a:r>
          </a:p>
        </p:txBody>
      </p:sp>
      <p:sp>
        <p:nvSpPr>
          <p:cNvPr id="47107" name="Rectangle 4"/>
          <p:cNvSpPr>
            <a:spLocks noChangeArrowheads="1"/>
          </p:cNvSpPr>
          <p:nvPr/>
        </p:nvSpPr>
        <p:spPr bwMode="auto">
          <a:xfrm>
            <a:off x="1116013" y="6165850"/>
            <a:ext cx="6000750" cy="366713"/>
          </a:xfrm>
          <a:prstGeom prst="rect">
            <a:avLst/>
          </a:prstGeom>
          <a:noFill/>
          <a:ln w="9525">
            <a:noFill/>
            <a:miter lim="800000"/>
            <a:headEnd/>
            <a:tailEnd/>
          </a:ln>
        </p:spPr>
        <p:txBody>
          <a:bodyPr wrap="none">
            <a:spAutoFit/>
          </a:bodyPr>
          <a:lstStyle/>
          <a:p>
            <a:r>
              <a:rPr lang="en-AU"/>
              <a:t>(Australian Association of Occupational Therapists, 2001)</a:t>
            </a:r>
          </a:p>
        </p:txBody>
      </p:sp>
      <p:pic>
        <p:nvPicPr>
          <p:cNvPr id="47109" name="Picture 5">
            <a:hlinkClick r:id="" action="ppaction://media"/>
          </p:cNvPr>
          <p:cNvPicPr>
            <a:picLocks noRot="1" noChangeAspect="1" noChangeArrowheads="1"/>
          </p:cNvPicPr>
          <p:nvPr>
            <a:wavAudioFile r:embed="rId1" name="~PP252.WAV"/>
          </p:nvPr>
        </p:nvPicPr>
        <p:blipFill>
          <a:blip r:embed="rId3"/>
          <a:srcRect/>
          <a:stretch>
            <a:fillRect/>
          </a:stretch>
        </p:blipFill>
        <p:spPr bwMode="auto">
          <a:xfrm>
            <a:off x="8604250" y="6381750"/>
            <a:ext cx="304800" cy="304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710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710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AutoShape 2"/>
          <p:cNvSpPr>
            <a:spLocks noGrp="1" noChangeArrowheads="1"/>
          </p:cNvSpPr>
          <p:nvPr>
            <p:ph type="title"/>
          </p:nvPr>
        </p:nvSpPr>
        <p:spPr/>
        <p:txBody>
          <a:bodyPr/>
          <a:lstStyle/>
          <a:p>
            <a:r>
              <a:rPr lang="en-AU" smtClean="0"/>
              <a:t>Frameworks </a:t>
            </a:r>
          </a:p>
        </p:txBody>
      </p:sp>
      <p:sp>
        <p:nvSpPr>
          <p:cNvPr id="17410" name="Rectangle 3"/>
          <p:cNvSpPr>
            <a:spLocks noGrp="1" noChangeArrowheads="1"/>
          </p:cNvSpPr>
          <p:nvPr>
            <p:ph type="body" idx="1"/>
          </p:nvPr>
        </p:nvSpPr>
        <p:spPr>
          <a:xfrm>
            <a:off x="838200" y="2362200"/>
            <a:ext cx="7621588" cy="4495800"/>
          </a:xfrm>
        </p:spPr>
        <p:txBody>
          <a:bodyPr/>
          <a:lstStyle/>
          <a:p>
            <a:r>
              <a:rPr lang="en-AU" smtClean="0"/>
              <a:t>Person-Environment-Occupational Performance (PEOP):</a:t>
            </a:r>
          </a:p>
          <a:p>
            <a:pPr lvl="1">
              <a:buFont typeface="Wingdings" pitchFamily="2" charset="2"/>
              <a:buChar char="Ø"/>
            </a:pPr>
            <a:r>
              <a:rPr lang="en-AU" smtClean="0"/>
              <a:t>Highlights complexity of person-occupation-environment relationships</a:t>
            </a:r>
          </a:p>
          <a:p>
            <a:pPr lvl="1">
              <a:buFont typeface="Wingdings" pitchFamily="2" charset="2"/>
              <a:buChar char="Ø"/>
            </a:pPr>
            <a:r>
              <a:rPr lang="en-AU" smtClean="0"/>
              <a:t>Occupational performance as outcome </a:t>
            </a:r>
          </a:p>
          <a:p>
            <a:pPr lvl="1">
              <a:buFont typeface="Wingdings" pitchFamily="2" charset="2"/>
              <a:buChar char="Ø"/>
            </a:pPr>
            <a:r>
              <a:rPr lang="en-AU" smtClean="0"/>
              <a:t>Client central to care plan</a:t>
            </a:r>
          </a:p>
          <a:p>
            <a:r>
              <a:rPr lang="en-AU" smtClean="0"/>
              <a:t>Client-Centred Frame of Reference (FOR):</a:t>
            </a:r>
          </a:p>
          <a:p>
            <a:pPr lvl="1">
              <a:buFont typeface="Wingdings" pitchFamily="2" charset="2"/>
              <a:buChar char="Ø"/>
            </a:pPr>
            <a:r>
              <a:rPr lang="en-AU" smtClean="0"/>
              <a:t>Client needs direct planning and intervention</a:t>
            </a:r>
          </a:p>
          <a:p>
            <a:pPr lvl="1">
              <a:buFont typeface="Wingdings" pitchFamily="2" charset="2"/>
              <a:buNone/>
            </a:pPr>
            <a:endParaRPr lang="en-AU" smtClean="0"/>
          </a:p>
        </p:txBody>
      </p:sp>
      <p:sp>
        <p:nvSpPr>
          <p:cNvPr id="17411" name="Text Box 4"/>
          <p:cNvSpPr txBox="1">
            <a:spLocks noChangeArrowheads="1"/>
          </p:cNvSpPr>
          <p:nvPr/>
        </p:nvSpPr>
        <p:spPr bwMode="auto">
          <a:xfrm>
            <a:off x="863600" y="6521450"/>
            <a:ext cx="8280400" cy="336550"/>
          </a:xfrm>
          <a:prstGeom prst="rect">
            <a:avLst/>
          </a:prstGeom>
          <a:noFill/>
          <a:ln w="9525">
            <a:noFill/>
            <a:miter lim="800000"/>
            <a:headEnd/>
            <a:tailEnd/>
          </a:ln>
        </p:spPr>
        <p:txBody>
          <a:bodyPr>
            <a:spAutoFit/>
          </a:bodyPr>
          <a:lstStyle/>
          <a:p>
            <a:pPr>
              <a:spcBef>
                <a:spcPct val="50000"/>
              </a:spcBef>
            </a:pPr>
            <a:r>
              <a:rPr lang="en-AU" sz="1600"/>
              <a:t>(Christiansen, Baum, &amp; Bass, 2011; Parker, 2012; Cole, &amp; Tufano 2007; Parker, 2011)</a:t>
            </a:r>
          </a:p>
        </p:txBody>
      </p:sp>
      <p:pic>
        <p:nvPicPr>
          <p:cNvPr id="17414" name="Picture 6">
            <a:hlinkClick r:id="" action="ppaction://media"/>
          </p:cNvPr>
          <p:cNvPicPr>
            <a:picLocks noRot="1" noChangeAspect="1" noChangeArrowheads="1"/>
          </p:cNvPicPr>
          <p:nvPr>
            <a:wavAudioFile r:embed="rId1" name="~PP3997.WAV"/>
          </p:nvPr>
        </p:nvPicPr>
        <p:blipFill>
          <a:blip r:embed="rId3"/>
          <a:srcRect/>
          <a:stretch>
            <a:fillRect/>
          </a:stretch>
        </p:blipFill>
        <p:spPr bwMode="auto">
          <a:xfrm>
            <a:off x="8632825" y="6346825"/>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4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7414"/>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AutoShape 2"/>
          <p:cNvSpPr>
            <a:spLocks noGrp="1" noChangeArrowheads="1"/>
          </p:cNvSpPr>
          <p:nvPr>
            <p:ph type="title"/>
          </p:nvPr>
        </p:nvSpPr>
        <p:spPr/>
        <p:txBody>
          <a:bodyPr/>
          <a:lstStyle/>
          <a:p>
            <a:pPr eaLnBrk="1" hangingPunct="1"/>
            <a:r>
              <a:rPr lang="en-AU" smtClean="0"/>
              <a:t>Reference List</a:t>
            </a:r>
          </a:p>
        </p:txBody>
      </p:sp>
      <p:sp>
        <p:nvSpPr>
          <p:cNvPr id="48130" name="Rectangle 3"/>
          <p:cNvSpPr>
            <a:spLocks noGrp="1" noChangeArrowheads="1"/>
          </p:cNvSpPr>
          <p:nvPr>
            <p:ph type="body" sz="half" idx="1"/>
          </p:nvPr>
        </p:nvSpPr>
        <p:spPr/>
        <p:txBody>
          <a:bodyPr/>
          <a:lstStyle/>
          <a:p>
            <a:pPr eaLnBrk="1" hangingPunct="1"/>
            <a:r>
              <a:rPr lang="en-AU" sz="1200" smtClean="0"/>
              <a:t>Altizer, L. (2005). Hip Fractures. Orthopaedic 	Nursing, 24, 283-292 </a:t>
            </a:r>
          </a:p>
          <a:p>
            <a:pPr eaLnBrk="1" hangingPunct="1"/>
            <a:r>
              <a:rPr lang="en-AU" sz="1200" smtClean="0"/>
              <a:t>Australian Association of Occupational 	Therapists. (2001). OT Code of Ethics</a:t>
            </a:r>
          </a:p>
          <a:p>
            <a:pPr eaLnBrk="1" hangingPunct="1"/>
            <a:r>
              <a:rPr lang="en-AU" sz="1200" smtClean="0"/>
              <a:t>Australian Bureau of Statistics. (2011). 	Population by Age and Sex, Regions of 	Australia (No. 3201.0). Retrieved from 	</a:t>
            </a:r>
            <a:r>
              <a:rPr lang="en-AU" sz="1200" smtClean="0">
                <a:hlinkClick r:id="rId2"/>
              </a:rPr>
              <a:t>http://www.abs.gov.au/ausstats/abs@</a:t>
            </a:r>
            <a:r>
              <a:rPr lang="en-AU" sz="1200" smtClean="0"/>
              <a:t>.	nsf/mf/3235.0</a:t>
            </a:r>
          </a:p>
          <a:p>
            <a:pPr eaLnBrk="1" hangingPunct="1"/>
            <a:r>
              <a:rPr lang="en-AU" sz="1200" smtClean="0"/>
              <a:t>Australian Department of Health and 	Ageing.(2009). Extended Aged Care at 	Home (EACH) Packages: 	Information 	Sheet no. 4. Canberra: Author</a:t>
            </a:r>
          </a:p>
          <a:p>
            <a:pPr eaLnBrk="1" hangingPunct="1"/>
            <a:r>
              <a:rPr lang="en-AU" sz="1200" smtClean="0"/>
              <a:t>Bynon, S., Wilding, C., &amp; Eyres, L. (2007). An 	innovative occupation-focussed service 	to minimise deconditioning in hospital: 	Challenges and solutions. Australian 	Occupational Therapy Journal, 54, 225-	227</a:t>
            </a:r>
          </a:p>
          <a:p>
            <a:pPr eaLnBrk="1" hangingPunct="1"/>
            <a:endParaRPr lang="en-AU" sz="1200" smtClean="0"/>
          </a:p>
        </p:txBody>
      </p:sp>
      <p:sp>
        <p:nvSpPr>
          <p:cNvPr id="48131" name="Rectangle 4"/>
          <p:cNvSpPr>
            <a:spLocks noGrp="1" noChangeArrowheads="1"/>
          </p:cNvSpPr>
          <p:nvPr>
            <p:ph type="body" sz="half" idx="2"/>
          </p:nvPr>
        </p:nvSpPr>
        <p:spPr>
          <a:xfrm>
            <a:off x="4787900" y="2349500"/>
            <a:ext cx="3770313" cy="3724275"/>
          </a:xfrm>
        </p:spPr>
        <p:txBody>
          <a:bodyPr/>
          <a:lstStyle/>
          <a:p>
            <a:pPr eaLnBrk="1" hangingPunct="1"/>
            <a:r>
              <a:rPr lang="sv-SE" sz="1200" smtClean="0"/>
              <a:t>Christiansen, C., Baum, C.M.,  &amp; Bass, J.( 	2011). The Person-Environment-	Occupational Performance Model. In 	E.A.S. Duncan (Eds.) Foundations for 	practice in occupational therapy (5th 	edition pp 93-104). London: Elsevier</a:t>
            </a:r>
          </a:p>
          <a:p>
            <a:pPr eaLnBrk="1" hangingPunct="1"/>
            <a:r>
              <a:rPr lang="sv-SE" sz="1200" smtClean="0"/>
              <a:t>Cole, M, &amp; Tufano, R. (2007). Applied Theories 	in occupational therapy: A practical 	approach. Thorofare,N.J: Slack</a:t>
            </a:r>
          </a:p>
          <a:p>
            <a:pPr eaLnBrk="1" hangingPunct="1"/>
            <a:r>
              <a:rPr lang="sv-SE" sz="1200" smtClean="0"/>
              <a:t>Eyres, L., &amp; Unsworth, C.A. (2005). 	Occupational therapy in acute 	hospitals: The effectiveness of a pilot 	program to maintain occupational 	performance in older clients. Australian 	Occupational Therapy Journal, 52, 218-	224.</a:t>
            </a:r>
          </a:p>
          <a:p>
            <a:pPr eaLnBrk="1" hangingPunct="1"/>
            <a:endParaRPr lang="sv-SE" sz="120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6"/>
          <p:cNvSpPr>
            <a:spLocks noGrp="1" noChangeArrowheads="1"/>
          </p:cNvSpPr>
          <p:nvPr>
            <p:ph type="title" idx="4294967295"/>
          </p:nvPr>
        </p:nvSpPr>
        <p:spPr/>
        <p:txBody>
          <a:bodyPr/>
          <a:lstStyle/>
          <a:p>
            <a:r>
              <a:rPr lang="en-US" smtClean="0"/>
              <a:t>Reference List</a:t>
            </a:r>
          </a:p>
        </p:txBody>
      </p:sp>
      <p:sp>
        <p:nvSpPr>
          <p:cNvPr id="49154" name="Content Placeholder 2"/>
          <p:cNvSpPr>
            <a:spLocks noGrp="1"/>
          </p:cNvSpPr>
          <p:nvPr>
            <p:ph type="body" sz="half" idx="1"/>
          </p:nvPr>
        </p:nvSpPr>
        <p:spPr>
          <a:xfrm>
            <a:off x="827088" y="2349500"/>
            <a:ext cx="3770312" cy="3724275"/>
          </a:xfrm>
        </p:spPr>
        <p:txBody>
          <a:bodyPr/>
          <a:lstStyle/>
          <a:p>
            <a:r>
              <a:rPr lang="en-AU" sz="1200" smtClean="0"/>
              <a:t>Glenny, C., Stolee, P., Husted,	J.,Thompson, M., &amp; Berg, K. 	Comparison of the 	responsiveness of the FIM and 	interRAI Post Acute Care 	Assessment 	Instrument in Rehabilitation of older 	adults. Archives of Physical Medicine 	and Rehabilitation, 91, 1038-1043</a:t>
            </a:r>
          </a:p>
          <a:p>
            <a:r>
              <a:rPr lang="en-AU" sz="1200" smtClean="0"/>
              <a:t>Hagsten, B., Svensson, O., &amp; Gardulf, A. 	(2006). Health-related quality of 	life and self-reported 	ability 	concerning ADL and IADL after 	hip fracture. Acta Orthopaedica, 	77(1), 114-119</a:t>
            </a:r>
          </a:p>
          <a:p>
            <a:r>
              <a:rPr lang="en-AU" sz="1200" smtClean="0"/>
              <a:t>Haidet, P., &amp; Paterniti, D.A. (2003). 	“Building” a history rather than 	“taking” one. Archives 	of Internal 	Medicine, 163, 1134-1140</a:t>
            </a:r>
          </a:p>
          <a:p>
            <a:pPr>
              <a:buFont typeface="Wingdings" pitchFamily="2" charset="2"/>
              <a:buNone/>
            </a:pPr>
            <a:endParaRPr lang="en-AU" sz="1200" smtClean="0"/>
          </a:p>
        </p:txBody>
      </p:sp>
      <p:sp>
        <p:nvSpPr>
          <p:cNvPr id="49155" name="Rectangle 7"/>
          <p:cNvSpPr>
            <a:spLocks noGrp="1" noChangeArrowheads="1"/>
          </p:cNvSpPr>
          <p:nvPr>
            <p:ph type="body" sz="half" idx="4294967295"/>
          </p:nvPr>
        </p:nvSpPr>
        <p:spPr>
          <a:xfrm>
            <a:off x="4787900" y="2349500"/>
            <a:ext cx="3770313" cy="3724275"/>
          </a:xfrm>
        </p:spPr>
        <p:txBody>
          <a:bodyPr/>
          <a:lstStyle/>
          <a:p>
            <a:pPr>
              <a:lnSpc>
                <a:spcPct val="80000"/>
              </a:lnSpc>
            </a:pPr>
            <a:r>
              <a:rPr lang="en-AU" sz="1200" smtClean="0"/>
              <a:t>Henry, A.D., &amp; Kramer, J.M. (2009). The 	interview process in occupational 	therapy. In E.B. Crepeau, E.S. Cohen, 	&amp; B.A. Boyt Schell (Eds.), </a:t>
            </a:r>
            <a:r>
              <a:rPr lang="en-AU" sz="1200" i="1" smtClean="0"/>
              <a:t>Willard &amp; 	Spackman’s Occupational therapy</a:t>
            </a:r>
            <a:r>
              <a:rPr lang="en-AU" sz="1200" smtClean="0"/>
              <a:t> 	(11th edition pp. 342-358). Baltimore, 	MD: Lippincott William &amp; Wilkins.</a:t>
            </a:r>
          </a:p>
          <a:p>
            <a:pPr>
              <a:lnSpc>
                <a:spcPct val="80000"/>
              </a:lnSpc>
            </a:pPr>
            <a:r>
              <a:rPr lang="en-AU" sz="1200" smtClean="0"/>
              <a:t>Hocking, M. (2010). Process of assessment and 	evaluation. In M. Curtin, M. Molineux &amp; 	J. Supyk-Mellson (Eds.) </a:t>
            </a:r>
            <a:r>
              <a:rPr lang="en-AU" sz="1200" i="1" smtClean="0"/>
              <a:t>Occupational 	Therapy and Physical Dysfunction</a:t>
            </a:r>
            <a:r>
              <a:rPr lang="en-AU" sz="1200" smtClean="0"/>
              <a:t> (6th 	edition pp 81-93). </a:t>
            </a:r>
            <a:r>
              <a:rPr lang="sv-SE" sz="1200" smtClean="0"/>
              <a:t>London: Elsevier</a:t>
            </a:r>
          </a:p>
          <a:p>
            <a:pPr>
              <a:lnSpc>
                <a:spcPct val="80000"/>
              </a:lnSpc>
            </a:pPr>
            <a:r>
              <a:rPr lang="sv-SE" sz="1200" smtClean="0"/>
              <a:t>Kortebein, P., Bopp, M.M., Granger, C.V., &amp; 	Sullivan, D.H. (2008). </a:t>
            </a:r>
            <a:r>
              <a:rPr lang="en-AU" sz="1200" smtClean="0"/>
              <a:t>Outcomes of 	inpatient Rehabilitation for older adults 	with debility. </a:t>
            </a:r>
            <a:r>
              <a:rPr lang="en-AU" sz="1200" i="1" smtClean="0"/>
              <a:t>American Journal of 	Physical Medicine and 	Rehabilitation</a:t>
            </a:r>
            <a:r>
              <a:rPr lang="en-AU" sz="1200" smtClean="0"/>
              <a:t>,87, 118–125</a:t>
            </a:r>
          </a:p>
          <a:p>
            <a:pPr>
              <a:lnSpc>
                <a:spcPct val="80000"/>
              </a:lnSpc>
            </a:pPr>
            <a:r>
              <a:rPr lang="en-AU" sz="1200" smtClean="0"/>
              <a:t>Koval, K.J., &amp; Cooley, M.R. (2005). Clinical 	pathway after hip fracture. </a:t>
            </a:r>
            <a:r>
              <a:rPr lang="en-AU" sz="1200" i="1" smtClean="0"/>
              <a:t>Disability 	and Rehabilitation</a:t>
            </a:r>
            <a:r>
              <a:rPr lang="en-AU" sz="1200" smtClean="0"/>
              <a:t>, 27(18-19), 1053-	1060 </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AutoShape 4"/>
          <p:cNvSpPr>
            <a:spLocks noGrp="1" noChangeArrowheads="1"/>
          </p:cNvSpPr>
          <p:nvPr>
            <p:ph type="title"/>
          </p:nvPr>
        </p:nvSpPr>
        <p:spPr/>
        <p:txBody>
          <a:bodyPr/>
          <a:lstStyle/>
          <a:p>
            <a:r>
              <a:rPr lang="en-AU" smtClean="0"/>
              <a:t>Reference List</a:t>
            </a:r>
          </a:p>
        </p:txBody>
      </p:sp>
      <p:sp>
        <p:nvSpPr>
          <p:cNvPr id="50178" name="Rectangle 5"/>
          <p:cNvSpPr>
            <a:spLocks noGrp="1" noChangeArrowheads="1"/>
          </p:cNvSpPr>
          <p:nvPr>
            <p:ph type="body" sz="half" idx="1"/>
          </p:nvPr>
        </p:nvSpPr>
        <p:spPr/>
        <p:txBody>
          <a:bodyPr/>
          <a:lstStyle/>
          <a:p>
            <a:pPr>
              <a:lnSpc>
                <a:spcPct val="80000"/>
              </a:lnSpc>
            </a:pPr>
            <a:r>
              <a:rPr lang="en-AU" sz="1200" smtClean="0"/>
              <a:t>Koval, K.J., Skovron, M.L., Aharonoff, G.B., &amp; 	Zuckerman, J.D. (1998). Predictors of 	functional recovery after hip fracture in 	the elderly. </a:t>
            </a:r>
            <a:r>
              <a:rPr lang="en-AU" sz="1200" i="1" smtClean="0"/>
              <a:t>Clinical Orthopaedics and 	Related Research</a:t>
            </a:r>
            <a:r>
              <a:rPr lang="en-AU" sz="1200" smtClean="0"/>
              <a:t>, 348, 22-28</a:t>
            </a:r>
          </a:p>
          <a:p>
            <a:pPr>
              <a:lnSpc>
                <a:spcPct val="80000"/>
              </a:lnSpc>
            </a:pPr>
            <a:r>
              <a:rPr lang="en-AU" sz="1200" smtClean="0"/>
              <a:t>Little Company of Mary Health Care Ltd. (2007). 	</a:t>
            </a:r>
            <a:r>
              <a:rPr lang="en-AU" sz="1200" i="1" smtClean="0"/>
              <a:t>Philosophy: the philosophy of the 	health, community and aged care 	service which is a ministry of the 	Sisters of the Little Company of Mary</a:t>
            </a:r>
            <a:endParaRPr lang="de-DE" sz="1200" smtClean="0"/>
          </a:p>
          <a:p>
            <a:pPr>
              <a:lnSpc>
                <a:spcPct val="80000"/>
              </a:lnSpc>
            </a:pPr>
            <a:r>
              <a:rPr lang="de-DE" sz="1200" smtClean="0"/>
              <a:t>Liu, S., Kuo, J., Wei, H., &amp; Banks, R. (2005). 	</a:t>
            </a:r>
            <a:r>
              <a:rPr lang="en-AU" sz="1200" i="1" smtClean="0"/>
              <a:t>Clinical Value of ADL Assessments for 	Inpatients post-Total Hip Replacement 	Surgery.</a:t>
            </a:r>
            <a:r>
              <a:rPr lang="en-AU" sz="1200" smtClean="0"/>
              <a:t> (Unpublished Student 	Research Project). University of 	Queensland and Mater Adults Hospital, 	Queensland.</a:t>
            </a:r>
          </a:p>
        </p:txBody>
      </p:sp>
      <p:sp>
        <p:nvSpPr>
          <p:cNvPr id="50179" name="Rectangle 6"/>
          <p:cNvSpPr>
            <a:spLocks noGrp="1" noChangeArrowheads="1"/>
          </p:cNvSpPr>
          <p:nvPr>
            <p:ph type="body" sz="half" idx="2"/>
          </p:nvPr>
        </p:nvSpPr>
        <p:spPr/>
        <p:txBody>
          <a:bodyPr/>
          <a:lstStyle/>
          <a:p>
            <a:pPr>
              <a:lnSpc>
                <a:spcPct val="80000"/>
              </a:lnSpc>
            </a:pPr>
            <a:r>
              <a:rPr lang="en-AU" sz="1200" smtClean="0"/>
              <a:t>McCallum, J., Simons, L.A., Simons, J., &amp; 	Friedlander, Y. (2005). Patterns and 	predictors of nursing home placement 	over 14 years: Dubbo study of elderly 	Australians. Australian Journal on 	Ageing, 24(3) pp 169-173</a:t>
            </a:r>
          </a:p>
          <a:p>
            <a:pPr>
              <a:lnSpc>
                <a:spcPct val="80000"/>
              </a:lnSpc>
            </a:pPr>
            <a:endParaRPr lang="en-AU" sz="1200" smtClean="0"/>
          </a:p>
          <a:p>
            <a:pPr>
              <a:lnSpc>
                <a:spcPct val="80000"/>
              </a:lnSpc>
            </a:pPr>
            <a:r>
              <a:rPr lang="en-AU" sz="1200" smtClean="0"/>
              <a:t>Measurement scales used in elderly care. 	Retrieved Oct 4, 2012 from 	http://www.dementia-	assessment.com.au/symptoms/FIM_m	anual.pdf</a:t>
            </a:r>
          </a:p>
          <a:p>
            <a:pPr>
              <a:lnSpc>
                <a:spcPct val="80000"/>
              </a:lnSpc>
            </a:pPr>
            <a:r>
              <a:rPr lang="en-AU" sz="1200" smtClean="0"/>
              <a:t>Occupational Therapy Australia [OTA]. (2010). 	Australian Minimum Competency 	Standards for New Graduate 	Occupational Therapists.</a:t>
            </a:r>
          </a:p>
          <a:p>
            <a:pPr>
              <a:lnSpc>
                <a:spcPct val="80000"/>
              </a:lnSpc>
            </a:pPr>
            <a:endParaRPr lang="en-AU" sz="1200" smtClean="0"/>
          </a:p>
          <a:p>
            <a:pPr>
              <a:lnSpc>
                <a:spcPct val="80000"/>
              </a:lnSpc>
            </a:pPr>
            <a:r>
              <a:rPr lang="en-AU" sz="1200" smtClean="0"/>
              <a:t>Parker, D.M. (2011). The client-centred frame of 	reference. In E.A.S. Duncan 	(Eds.),Foundations for practice in 	occupational therapy (5th edition pp 	140-152). London: Elsevier</a:t>
            </a:r>
          </a:p>
          <a:p>
            <a:pPr>
              <a:lnSpc>
                <a:spcPct val="80000"/>
              </a:lnSpc>
            </a:pPr>
            <a:endParaRPr lang="en-AU" sz="1200" smtClean="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AutoShape 4"/>
          <p:cNvSpPr>
            <a:spLocks noGrp="1" noChangeArrowheads="1"/>
          </p:cNvSpPr>
          <p:nvPr>
            <p:ph type="title"/>
          </p:nvPr>
        </p:nvSpPr>
        <p:spPr/>
        <p:txBody>
          <a:bodyPr/>
          <a:lstStyle/>
          <a:p>
            <a:r>
              <a:rPr lang="en-AU" smtClean="0"/>
              <a:t>Reference List</a:t>
            </a:r>
          </a:p>
        </p:txBody>
      </p:sp>
      <p:sp>
        <p:nvSpPr>
          <p:cNvPr id="51202" name="Rectangle 5"/>
          <p:cNvSpPr>
            <a:spLocks noGrp="1" noChangeArrowheads="1"/>
          </p:cNvSpPr>
          <p:nvPr>
            <p:ph type="body" sz="half" idx="1"/>
          </p:nvPr>
        </p:nvSpPr>
        <p:spPr/>
        <p:txBody>
          <a:bodyPr/>
          <a:lstStyle/>
          <a:p>
            <a:pPr>
              <a:lnSpc>
                <a:spcPct val="80000"/>
              </a:lnSpc>
            </a:pPr>
            <a:r>
              <a:rPr lang="en-AU" sz="1200" smtClean="0"/>
              <a:t>Pierce, S.L. (2008). Restoring Mobility. In 	M.Vining Radomski &amp; C.A.Trombly 	Latham (Eds.) </a:t>
            </a:r>
            <a:r>
              <a:rPr lang="en-AU" sz="1200" i="1" smtClean="0"/>
              <a:t>Occupational therapy for 	physical dysfunction</a:t>
            </a:r>
            <a:r>
              <a:rPr lang="en-AU" sz="1200" smtClean="0"/>
              <a:t> (6th edition pp 	817-853). Baltimore: Lippincott 	Williams and Wilkins</a:t>
            </a:r>
          </a:p>
          <a:p>
            <a:pPr>
              <a:lnSpc>
                <a:spcPct val="80000"/>
              </a:lnSpc>
            </a:pPr>
            <a:r>
              <a:rPr lang="en-AU" sz="1200" smtClean="0"/>
              <a:t>Roberts, P., &amp; Evenson, M. (2009). Settings 	Porividng Medical and Psychiatric 	Services. In E.S.Crepeau, E.S.Cohn, &amp; 	B.A. Boyt Schell (Eds). </a:t>
            </a:r>
            <a:r>
              <a:rPr lang="en-AU" sz="1200" i="1" smtClean="0"/>
              <a:t>Willard &amp; 	spackman’s occupational therapy</a:t>
            </a:r>
            <a:r>
              <a:rPr lang="en-AU" sz="1200" smtClean="0"/>
              <a:t> (11th 	edition pp 1074-1079). Philadelphia: 	Lippincott Williams &amp; Wilkins</a:t>
            </a:r>
          </a:p>
          <a:p>
            <a:pPr>
              <a:lnSpc>
                <a:spcPct val="80000"/>
              </a:lnSpc>
            </a:pPr>
            <a:r>
              <a:rPr lang="en-AU" sz="1200" smtClean="0"/>
              <a:t>Rogers J.C., &amp; Holm, M.C. (2009). The 	Occupational Therapy Process. In 	E.S.Crepeau, E.S.Cohn, &amp; B.A. Boyt 	Schell (Eds). </a:t>
            </a:r>
            <a:r>
              <a:rPr lang="en-AU" sz="1200" i="1" smtClean="0"/>
              <a:t>Willard &amp; spackman’s 	occupational therapy</a:t>
            </a:r>
            <a:r>
              <a:rPr lang="en-AU" sz="1200" smtClean="0"/>
              <a:t> 	(11th edition 	pp 478-518). Philadelphia: Lippincott 	Williams &amp; Wilkins </a:t>
            </a:r>
          </a:p>
        </p:txBody>
      </p:sp>
      <p:sp>
        <p:nvSpPr>
          <p:cNvPr id="51203" name="Rectangle 6"/>
          <p:cNvSpPr>
            <a:spLocks noGrp="1" noChangeArrowheads="1"/>
          </p:cNvSpPr>
          <p:nvPr>
            <p:ph type="body" sz="half" idx="2"/>
          </p:nvPr>
        </p:nvSpPr>
        <p:spPr/>
        <p:txBody>
          <a:bodyPr/>
          <a:lstStyle/>
          <a:p>
            <a:pPr>
              <a:lnSpc>
                <a:spcPct val="80000"/>
              </a:lnSpc>
            </a:pPr>
            <a:r>
              <a:rPr lang="en-AU" sz="1200" smtClean="0"/>
              <a:t>Rogers, J.C. (2010). Occupational reasoning. In 	M. Curtin, M. Molineux, &amp; J. Supyk-	Mellson (Eds.) </a:t>
            </a:r>
            <a:r>
              <a:rPr lang="en-AU" sz="1200" i="1" smtClean="0"/>
              <a:t>Occupational Therapy 	and Physical Dysfunction</a:t>
            </a:r>
            <a:r>
              <a:rPr lang="en-AU" sz="1200" smtClean="0"/>
              <a:t>: Enabling 	Occupation (6th edition pp 57-65). 	London: Elsevier</a:t>
            </a:r>
          </a:p>
          <a:p>
            <a:pPr>
              <a:lnSpc>
                <a:spcPct val="80000"/>
              </a:lnSpc>
            </a:pPr>
            <a:r>
              <a:rPr lang="en-AU" sz="1200" smtClean="0"/>
              <a:t>Rowland, J., Conforti, D., Basic, D., Vrantsidis, 	F., Hill, K., LoGiudice, D., Russell, M., 	Haralambous, B., Prowse, R., Harry, J., 	&amp;Lucero K. (2006). A study to evaluate 	the Rowland Universal Dementia 	Assessment Scale (RUDAS) in two 	populations outside 	of the 	Sydney South West Area Health 	Service. Retrieved Oct 4, 2012 from 	http://www.fightdementia.org.au/comm	on/files/NAT/20110303-Nat-CALD-	RUDASvalidation2007.pdf</a:t>
            </a:r>
          </a:p>
          <a:p>
            <a:pPr>
              <a:lnSpc>
                <a:spcPct val="80000"/>
              </a:lnSpc>
            </a:pPr>
            <a:endParaRPr lang="en-AU" sz="1200" smtClean="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AutoShape 4"/>
          <p:cNvSpPr>
            <a:spLocks noGrp="1" noChangeArrowheads="1"/>
          </p:cNvSpPr>
          <p:nvPr>
            <p:ph type="title"/>
          </p:nvPr>
        </p:nvSpPr>
        <p:spPr/>
        <p:txBody>
          <a:bodyPr/>
          <a:lstStyle/>
          <a:p>
            <a:r>
              <a:rPr lang="en-AU" smtClean="0"/>
              <a:t>Reference List</a:t>
            </a:r>
          </a:p>
        </p:txBody>
      </p:sp>
      <p:sp>
        <p:nvSpPr>
          <p:cNvPr id="52226" name="Rectangle 5"/>
          <p:cNvSpPr>
            <a:spLocks noGrp="1" noChangeArrowheads="1"/>
          </p:cNvSpPr>
          <p:nvPr>
            <p:ph type="body" sz="half" idx="1"/>
          </p:nvPr>
        </p:nvSpPr>
        <p:spPr/>
        <p:txBody>
          <a:bodyPr/>
          <a:lstStyle/>
          <a:p>
            <a:pPr>
              <a:lnSpc>
                <a:spcPct val="80000"/>
              </a:lnSpc>
            </a:pPr>
            <a:r>
              <a:rPr lang="en-AU" sz="1200" smtClean="0"/>
              <a:t>Spealstra, S.L., Given, B., You, M., &amp; Given, 	C.W. (2012). The Contribution Falls 	Have to Increasing Risk of Nursing 	Home Placement in Community-	Dwelling Older Adults. Clinical Nursing 	Research 21(1) pp 24-42</a:t>
            </a:r>
          </a:p>
          <a:p>
            <a:pPr>
              <a:lnSpc>
                <a:spcPct val="80000"/>
              </a:lnSpc>
            </a:pPr>
            <a:r>
              <a:rPr lang="en-AU" sz="1200" smtClean="0"/>
              <a:t>Van Huet, H., Parnell, T., Mitsch, V., &amp; Mcleod-	Boyle, A. (2010). Enabling engagement 	in self-care occupations. In M. Curtin, 	M. Molineux &amp; J. Supyk-Mellson (Eds.) 	Occupational Therapy and Physical 	Dysfunction (6th edition pp 341-355). 	London: Elsevier</a:t>
            </a:r>
          </a:p>
          <a:p>
            <a:pPr>
              <a:lnSpc>
                <a:spcPct val="80000"/>
              </a:lnSpc>
            </a:pPr>
            <a:endParaRPr lang="en-AU" sz="1200" smtClean="0"/>
          </a:p>
        </p:txBody>
      </p:sp>
      <p:sp>
        <p:nvSpPr>
          <p:cNvPr id="52227" name="Rectangle 6"/>
          <p:cNvSpPr>
            <a:spLocks noGrp="1" noChangeArrowheads="1"/>
          </p:cNvSpPr>
          <p:nvPr>
            <p:ph type="body" sz="half" idx="2"/>
          </p:nvPr>
        </p:nvSpPr>
        <p:spPr>
          <a:xfrm>
            <a:off x="4787900" y="2349500"/>
            <a:ext cx="3770313" cy="3724275"/>
          </a:xfrm>
        </p:spPr>
        <p:txBody>
          <a:bodyPr/>
          <a:lstStyle/>
          <a:p>
            <a:pPr>
              <a:lnSpc>
                <a:spcPct val="80000"/>
              </a:lnSpc>
            </a:pPr>
            <a:r>
              <a:rPr lang="en-AU" sz="1200" smtClean="0"/>
              <a:t>Wancata, J., Alexandrowicz, R., Marquart, B., 	Weiss, M. &amp; Friedrich, F. (2006).	The criterion validity of the Geriatric 	Depression Scale: a systematic review. 	Acta Psychiatrica Scandinavica , 114 	(6), 398-410 retrieved from 	http://onlinelibrary.wiley.com/doi/10.111	1/j.1532-5415.2005.53461.x/full</a:t>
            </a:r>
          </a:p>
          <a:p>
            <a:pPr>
              <a:lnSpc>
                <a:spcPct val="80000"/>
              </a:lnSpc>
            </a:pPr>
            <a:endParaRPr lang="en-AU" sz="1200" smtClean="0"/>
          </a:p>
          <a:p>
            <a:pPr>
              <a:lnSpc>
                <a:spcPct val="80000"/>
              </a:lnSpc>
            </a:pPr>
            <a:endParaRPr lang="en-AU" sz="1200" smtClean="0"/>
          </a:p>
          <a:p>
            <a:pPr>
              <a:lnSpc>
                <a:spcPct val="80000"/>
              </a:lnSpc>
            </a:pPr>
            <a:r>
              <a:rPr lang="en-AU" sz="1200" smtClean="0"/>
              <a:t>Welch, S., &amp; Lowes, J. (2005). Home 	assessment visits within the acute 	setting: A discussion and literature 	review. British Journal of Occupational 	Therapy, 68(4), 158-164</a:t>
            </a:r>
          </a:p>
          <a:p>
            <a:pPr>
              <a:lnSpc>
                <a:spcPct val="80000"/>
              </a:lnSpc>
            </a:pPr>
            <a:endParaRPr lang="en-AU" sz="120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AutoShape 2"/>
          <p:cNvSpPr>
            <a:spLocks noGrp="1" noChangeArrowheads="1"/>
          </p:cNvSpPr>
          <p:nvPr>
            <p:ph type="title"/>
          </p:nvPr>
        </p:nvSpPr>
        <p:spPr/>
        <p:txBody>
          <a:bodyPr/>
          <a:lstStyle/>
          <a:p>
            <a:r>
              <a:rPr lang="en-AU" smtClean="0"/>
              <a:t>Communication and Rapport</a:t>
            </a:r>
          </a:p>
        </p:txBody>
      </p:sp>
      <p:sp>
        <p:nvSpPr>
          <p:cNvPr id="18434" name="Rectangle 4"/>
          <p:cNvSpPr>
            <a:spLocks noGrp="1" noChangeArrowheads="1"/>
          </p:cNvSpPr>
          <p:nvPr>
            <p:ph type="body" idx="1"/>
          </p:nvPr>
        </p:nvSpPr>
        <p:spPr/>
        <p:txBody>
          <a:bodyPr/>
          <a:lstStyle/>
          <a:p>
            <a:r>
              <a:rPr lang="en-AU" smtClean="0"/>
              <a:t>Fosters therapeutic relationship</a:t>
            </a:r>
          </a:p>
          <a:p>
            <a:r>
              <a:rPr lang="en-AU" smtClean="0"/>
              <a:t>Honesty</a:t>
            </a:r>
          </a:p>
          <a:p>
            <a:r>
              <a:rPr lang="en-AU" smtClean="0"/>
              <a:t>Confidentiality</a:t>
            </a:r>
          </a:p>
          <a:p>
            <a:r>
              <a:rPr lang="en-AU" smtClean="0"/>
              <a:t>Respect</a:t>
            </a:r>
          </a:p>
          <a:p>
            <a:r>
              <a:rPr lang="en-AU" smtClean="0"/>
              <a:t>Clarity</a:t>
            </a:r>
          </a:p>
          <a:p>
            <a:r>
              <a:rPr lang="en-AU" smtClean="0"/>
              <a:t>Client-centred </a:t>
            </a:r>
          </a:p>
        </p:txBody>
      </p:sp>
      <p:pic>
        <p:nvPicPr>
          <p:cNvPr id="18437" name="Picture 5">
            <a:hlinkClick r:id="" action="ppaction://media"/>
          </p:cNvPr>
          <p:cNvPicPr>
            <a:picLocks noRot="1" noChangeAspect="1" noChangeArrowheads="1"/>
          </p:cNvPicPr>
          <p:nvPr>
            <a:wavAudioFile r:embed="rId1" name="~PP3954.WAV"/>
          </p:nvPr>
        </p:nvPicPr>
        <p:blipFill>
          <a:blip r:embed="rId3"/>
          <a:srcRect/>
          <a:stretch>
            <a:fillRect/>
          </a:stretch>
        </p:blipFill>
        <p:spPr bwMode="auto">
          <a:xfrm>
            <a:off x="8632825" y="6346825"/>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4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843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AutoShape 2"/>
          <p:cNvSpPr>
            <a:spLocks noGrp="1" noChangeArrowheads="1"/>
          </p:cNvSpPr>
          <p:nvPr>
            <p:ph type="title"/>
          </p:nvPr>
        </p:nvSpPr>
        <p:spPr/>
        <p:txBody>
          <a:bodyPr/>
          <a:lstStyle/>
          <a:p>
            <a:pPr eaLnBrk="1" hangingPunct="1"/>
            <a:r>
              <a:rPr lang="en-AU" smtClean="0"/>
              <a:t>Pseudonym: Ms Pamela Watson</a:t>
            </a:r>
          </a:p>
        </p:txBody>
      </p:sp>
      <p:sp>
        <p:nvSpPr>
          <p:cNvPr id="19458" name="Rectangle 3"/>
          <p:cNvSpPr>
            <a:spLocks noGrp="1" noChangeArrowheads="1"/>
          </p:cNvSpPr>
          <p:nvPr>
            <p:ph type="body" idx="1"/>
          </p:nvPr>
        </p:nvSpPr>
        <p:spPr>
          <a:xfrm>
            <a:off x="827088" y="2349500"/>
            <a:ext cx="7693025" cy="3724275"/>
          </a:xfrm>
        </p:spPr>
        <p:txBody>
          <a:bodyPr/>
          <a:lstStyle/>
          <a:p>
            <a:pPr eaLnBrk="1" hangingPunct="1"/>
            <a:r>
              <a:rPr lang="en-US" sz="2400" smtClean="0"/>
              <a:t>Member of aged demographic</a:t>
            </a:r>
          </a:p>
          <a:p>
            <a:pPr eaLnBrk="1" hangingPunct="1"/>
            <a:r>
              <a:rPr lang="en-AU" sz="2400" smtClean="0"/>
              <a:t>Fractured pre-existing hip replacement</a:t>
            </a:r>
          </a:p>
          <a:p>
            <a:pPr eaLnBrk="1" hangingPunct="1"/>
            <a:r>
              <a:rPr lang="en-AU" sz="2400" smtClean="0"/>
              <a:t>Left hemi-arthroplasty</a:t>
            </a:r>
            <a:endParaRPr lang="en-US" sz="2400" smtClean="0"/>
          </a:p>
          <a:p>
            <a:pPr eaLnBrk="1" hangingPunct="1"/>
            <a:r>
              <a:rPr lang="en-AU" sz="2400" smtClean="0"/>
              <a:t>Deconditioned</a:t>
            </a:r>
          </a:p>
          <a:p>
            <a:pPr eaLnBrk="1" hangingPunct="1"/>
            <a:r>
              <a:rPr lang="en-AU" sz="2400" smtClean="0"/>
              <a:t>Bilateral Odema</a:t>
            </a:r>
          </a:p>
          <a:p>
            <a:pPr eaLnBrk="1" hangingPunct="1"/>
            <a:r>
              <a:rPr lang="en-AU" sz="2400" smtClean="0"/>
              <a:t>Urinary precautions</a:t>
            </a:r>
          </a:p>
          <a:p>
            <a:pPr eaLnBrk="1" hangingPunct="1"/>
            <a:r>
              <a:rPr lang="en-AU" sz="2400" smtClean="0"/>
              <a:t>Higher risk of nursing home placement</a:t>
            </a:r>
          </a:p>
          <a:p>
            <a:pPr eaLnBrk="1" hangingPunct="1"/>
            <a:r>
              <a:rPr lang="en-AU" sz="2400" smtClean="0"/>
              <a:t>Extended Aged Care at Home Package (EACH)</a:t>
            </a:r>
          </a:p>
          <a:p>
            <a:pPr eaLnBrk="1" hangingPunct="1"/>
            <a:endParaRPr lang="en-AU" sz="2400" smtClean="0"/>
          </a:p>
        </p:txBody>
      </p:sp>
      <p:sp>
        <p:nvSpPr>
          <p:cNvPr id="19459" name="Text Box 7"/>
          <p:cNvSpPr txBox="1">
            <a:spLocks noChangeArrowheads="1"/>
          </p:cNvSpPr>
          <p:nvPr/>
        </p:nvSpPr>
        <p:spPr bwMode="auto">
          <a:xfrm>
            <a:off x="863600" y="6127750"/>
            <a:ext cx="8280400" cy="730250"/>
          </a:xfrm>
          <a:prstGeom prst="rect">
            <a:avLst/>
          </a:prstGeom>
          <a:noFill/>
          <a:ln w="9525">
            <a:noFill/>
            <a:miter lim="800000"/>
            <a:headEnd/>
            <a:tailEnd/>
          </a:ln>
        </p:spPr>
        <p:txBody>
          <a:bodyPr>
            <a:spAutoFit/>
          </a:bodyPr>
          <a:lstStyle/>
          <a:p>
            <a:pPr>
              <a:spcBef>
                <a:spcPct val="50000"/>
              </a:spcBef>
            </a:pPr>
            <a:r>
              <a:rPr lang="en-AU" sz="1400"/>
              <a:t>(ABS, 2011; Spealstra, Given, You, &amp; Given, 2012; McCallum, Simons, Simons, &amp; Friedlander, 2005; Koval, Skovron, Aharonoff, &amp; Zuckerman, 1998, Australian Associated of Occupational Therapists, 2001; Altizer, 2005; Australian Department of Health and Ageing, 2009)</a:t>
            </a:r>
          </a:p>
        </p:txBody>
      </p:sp>
      <p:pic>
        <p:nvPicPr>
          <p:cNvPr id="19462" name="Picture 6">
            <a:hlinkClick r:id="" action="ppaction://media"/>
          </p:cNvPr>
          <p:cNvPicPr>
            <a:picLocks noRot="1" noChangeAspect="1" noChangeArrowheads="1"/>
          </p:cNvPicPr>
          <p:nvPr>
            <a:wavAudioFile r:embed="rId1" name="~PP3393.WAV"/>
          </p:nvPr>
        </p:nvPicPr>
        <p:blipFill>
          <a:blip r:embed="rId4"/>
          <a:srcRect/>
          <a:stretch>
            <a:fillRect/>
          </a:stretch>
        </p:blipFill>
        <p:spPr bwMode="auto">
          <a:xfrm>
            <a:off x="8632825" y="6346825"/>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46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946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AutoShape 2"/>
          <p:cNvSpPr>
            <a:spLocks noGrp="1" noChangeArrowheads="1"/>
          </p:cNvSpPr>
          <p:nvPr>
            <p:ph type="title"/>
          </p:nvPr>
        </p:nvSpPr>
        <p:spPr/>
        <p:txBody>
          <a:bodyPr/>
          <a:lstStyle/>
          <a:p>
            <a:pPr eaLnBrk="1" hangingPunct="1"/>
            <a:r>
              <a:rPr lang="en-AU" smtClean="0"/>
              <a:t>Function</a:t>
            </a:r>
          </a:p>
        </p:txBody>
      </p:sp>
      <p:sp>
        <p:nvSpPr>
          <p:cNvPr id="21506" name="Rectangle 3"/>
          <p:cNvSpPr>
            <a:spLocks noGrp="1" noChangeArrowheads="1"/>
          </p:cNvSpPr>
          <p:nvPr>
            <p:ph type="body" idx="1"/>
          </p:nvPr>
        </p:nvSpPr>
        <p:spPr>
          <a:xfrm>
            <a:off x="827088" y="2349500"/>
            <a:ext cx="7693025" cy="4306888"/>
          </a:xfrm>
        </p:spPr>
        <p:txBody>
          <a:bodyPr/>
          <a:lstStyle/>
          <a:p>
            <a:pPr eaLnBrk="1" hangingPunct="1">
              <a:lnSpc>
                <a:spcPct val="90000"/>
              </a:lnSpc>
            </a:pPr>
            <a:r>
              <a:rPr lang="en-AU" smtClean="0"/>
              <a:t>Pre-morbid:</a:t>
            </a:r>
          </a:p>
          <a:p>
            <a:pPr lvl="1" eaLnBrk="1" hangingPunct="1">
              <a:lnSpc>
                <a:spcPct val="90000"/>
              </a:lnSpc>
              <a:buFont typeface="Wingdings" pitchFamily="2" charset="2"/>
              <a:buChar char="Ø"/>
            </a:pPr>
            <a:r>
              <a:rPr lang="en-AU" smtClean="0"/>
              <a:t>Independent with all Activities of Daily Living (ADLs) </a:t>
            </a:r>
          </a:p>
          <a:p>
            <a:pPr lvl="1" eaLnBrk="1" hangingPunct="1">
              <a:lnSpc>
                <a:spcPct val="90000"/>
              </a:lnSpc>
              <a:buFont typeface="Wingdings" pitchFamily="2" charset="2"/>
              <a:buChar char="Ø"/>
            </a:pPr>
            <a:r>
              <a:rPr lang="en-AU" smtClean="0"/>
              <a:t>Assistance with showering</a:t>
            </a:r>
          </a:p>
          <a:p>
            <a:pPr eaLnBrk="1" hangingPunct="1">
              <a:lnSpc>
                <a:spcPct val="90000"/>
              </a:lnSpc>
            </a:pPr>
            <a:endParaRPr lang="en-AU" smtClean="0"/>
          </a:p>
          <a:p>
            <a:pPr eaLnBrk="1" hangingPunct="1">
              <a:lnSpc>
                <a:spcPct val="90000"/>
              </a:lnSpc>
            </a:pPr>
            <a:r>
              <a:rPr lang="en-AU" smtClean="0"/>
              <a:t>Admission:</a:t>
            </a:r>
          </a:p>
          <a:p>
            <a:pPr lvl="1" eaLnBrk="1" hangingPunct="1">
              <a:lnSpc>
                <a:spcPct val="90000"/>
              </a:lnSpc>
              <a:buFont typeface="Wingdings" pitchFamily="2" charset="2"/>
              <a:buChar char="Ø"/>
            </a:pPr>
            <a:r>
              <a:rPr lang="en-AU" smtClean="0"/>
              <a:t>Maximum assistance with ADLs</a:t>
            </a:r>
          </a:p>
          <a:p>
            <a:pPr eaLnBrk="1" hangingPunct="1">
              <a:lnSpc>
                <a:spcPct val="90000"/>
              </a:lnSpc>
            </a:pPr>
            <a:endParaRPr lang="en-AU" smtClean="0"/>
          </a:p>
          <a:p>
            <a:pPr eaLnBrk="1" hangingPunct="1">
              <a:lnSpc>
                <a:spcPct val="90000"/>
              </a:lnSpc>
            </a:pPr>
            <a:r>
              <a:rPr lang="en-AU" smtClean="0"/>
              <a:t>Current:</a:t>
            </a:r>
          </a:p>
          <a:p>
            <a:pPr lvl="1" eaLnBrk="1" hangingPunct="1">
              <a:lnSpc>
                <a:spcPct val="90000"/>
              </a:lnSpc>
              <a:buFont typeface="Wingdings" pitchFamily="2" charset="2"/>
              <a:buChar char="Ø"/>
            </a:pPr>
            <a:r>
              <a:rPr lang="en-AU" smtClean="0"/>
              <a:t>Minimal assistance with ADLs</a:t>
            </a:r>
          </a:p>
          <a:p>
            <a:pPr eaLnBrk="1" hangingPunct="1">
              <a:lnSpc>
                <a:spcPct val="90000"/>
              </a:lnSpc>
            </a:pPr>
            <a:endParaRPr lang="en-AU" smtClean="0"/>
          </a:p>
        </p:txBody>
      </p:sp>
      <p:sp>
        <p:nvSpPr>
          <p:cNvPr id="21507" name="Text Box 6"/>
          <p:cNvSpPr txBox="1">
            <a:spLocks noChangeArrowheads="1"/>
          </p:cNvSpPr>
          <p:nvPr/>
        </p:nvSpPr>
        <p:spPr bwMode="auto">
          <a:xfrm>
            <a:off x="755650" y="6521450"/>
            <a:ext cx="8388350" cy="336550"/>
          </a:xfrm>
          <a:prstGeom prst="rect">
            <a:avLst/>
          </a:prstGeom>
          <a:noFill/>
          <a:ln w="9525">
            <a:noFill/>
            <a:miter lim="800000"/>
            <a:headEnd/>
            <a:tailEnd/>
          </a:ln>
        </p:spPr>
        <p:txBody>
          <a:bodyPr>
            <a:spAutoFit/>
          </a:bodyPr>
          <a:lstStyle/>
          <a:p>
            <a:pPr>
              <a:spcBef>
                <a:spcPct val="50000"/>
              </a:spcBef>
            </a:pPr>
            <a:r>
              <a:rPr lang="en-AU" sz="1600"/>
              <a:t>(Bynon, Wilding, &amp; Eyres, 2007; Van Huet, Parnell, Mitsch, &amp; Mcleod-Boyle, 2011) </a:t>
            </a:r>
          </a:p>
        </p:txBody>
      </p:sp>
      <p:pic>
        <p:nvPicPr>
          <p:cNvPr id="21510" name="Picture 6">
            <a:hlinkClick r:id="" action="ppaction://media"/>
          </p:cNvPr>
          <p:cNvPicPr>
            <a:picLocks noRot="1" noChangeAspect="1" noChangeArrowheads="1"/>
          </p:cNvPicPr>
          <p:nvPr>
            <a:wavAudioFile r:embed="rId1" name="~PP1502.WAV"/>
          </p:nvPr>
        </p:nvPicPr>
        <p:blipFill>
          <a:blip r:embed="rId3"/>
          <a:srcRect/>
          <a:stretch>
            <a:fillRect/>
          </a:stretch>
        </p:blipFill>
        <p:spPr bwMode="auto">
          <a:xfrm>
            <a:off x="8632825" y="6346825"/>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5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15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AutoShape 4"/>
          <p:cNvSpPr>
            <a:spLocks noGrp="1" noChangeArrowheads="1"/>
          </p:cNvSpPr>
          <p:nvPr>
            <p:ph type="ctrTitle"/>
          </p:nvPr>
        </p:nvSpPr>
        <p:spPr>
          <a:xfrm>
            <a:off x="755650" y="3141663"/>
            <a:ext cx="7772400" cy="1470025"/>
          </a:xfrm>
        </p:spPr>
        <p:txBody>
          <a:bodyPr/>
          <a:lstStyle/>
          <a:p>
            <a:pPr algn="ctr"/>
            <a:r>
              <a:rPr lang="en-AU" sz="7200" i="1" smtClean="0"/>
              <a:t>Framing</a:t>
            </a:r>
          </a:p>
        </p:txBody>
      </p:sp>
      <p:pic>
        <p:nvPicPr>
          <p:cNvPr id="22532" name="Picture 4">
            <a:hlinkClick r:id="" action="ppaction://media"/>
          </p:cNvPr>
          <p:cNvPicPr>
            <a:picLocks noRot="1" noChangeAspect="1" noChangeArrowheads="1"/>
          </p:cNvPicPr>
          <p:nvPr>
            <a:wavAudioFile r:embed="rId1" name="~PP339.WAV"/>
          </p:nvPr>
        </p:nvPicPr>
        <p:blipFill>
          <a:blip r:embed="rId3"/>
          <a:srcRect/>
          <a:stretch>
            <a:fillRect/>
          </a:stretch>
        </p:blipFill>
        <p:spPr bwMode="auto">
          <a:xfrm>
            <a:off x="8632825" y="6346825"/>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5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253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AutoShape 2"/>
          <p:cNvSpPr>
            <a:spLocks noGrp="1" noChangeArrowheads="1"/>
          </p:cNvSpPr>
          <p:nvPr>
            <p:ph type="title"/>
          </p:nvPr>
        </p:nvSpPr>
        <p:spPr/>
        <p:txBody>
          <a:bodyPr/>
          <a:lstStyle/>
          <a:p>
            <a:r>
              <a:rPr lang="en-AU" smtClean="0"/>
              <a:t>Framing</a:t>
            </a:r>
          </a:p>
        </p:txBody>
      </p:sp>
      <p:sp>
        <p:nvSpPr>
          <p:cNvPr id="23554" name="Rectangle 3"/>
          <p:cNvSpPr>
            <a:spLocks noGrp="1" noChangeArrowheads="1"/>
          </p:cNvSpPr>
          <p:nvPr>
            <p:ph type="body" idx="1"/>
          </p:nvPr>
        </p:nvSpPr>
        <p:spPr/>
        <p:txBody>
          <a:bodyPr/>
          <a:lstStyle/>
          <a:p>
            <a:r>
              <a:rPr lang="en-AU" smtClean="0"/>
              <a:t>Automatic referral</a:t>
            </a:r>
          </a:p>
          <a:p>
            <a:r>
              <a:rPr lang="en-AU" smtClean="0"/>
              <a:t>Responded to in timely manner</a:t>
            </a:r>
          </a:p>
          <a:p>
            <a:r>
              <a:rPr lang="en-AU" smtClean="0"/>
              <a:t>Comprehensive client evaluation</a:t>
            </a:r>
          </a:p>
          <a:p>
            <a:r>
              <a:rPr lang="en-AU" smtClean="0"/>
              <a:t>Occupational Therapy Code of Ethics</a:t>
            </a:r>
          </a:p>
          <a:p>
            <a:r>
              <a:rPr lang="en-AU" smtClean="0"/>
              <a:t>Little Company of Mary</a:t>
            </a:r>
          </a:p>
        </p:txBody>
      </p:sp>
      <p:sp>
        <p:nvSpPr>
          <p:cNvPr id="23555" name="Text Box 4"/>
          <p:cNvSpPr txBox="1">
            <a:spLocks noChangeArrowheads="1"/>
          </p:cNvSpPr>
          <p:nvPr/>
        </p:nvSpPr>
        <p:spPr bwMode="auto">
          <a:xfrm>
            <a:off x="684213" y="6276975"/>
            <a:ext cx="8459787" cy="581025"/>
          </a:xfrm>
          <a:prstGeom prst="rect">
            <a:avLst/>
          </a:prstGeom>
          <a:noFill/>
          <a:ln w="9525">
            <a:noFill/>
            <a:miter lim="800000"/>
            <a:headEnd/>
            <a:tailEnd/>
          </a:ln>
        </p:spPr>
        <p:txBody>
          <a:bodyPr>
            <a:spAutoFit/>
          </a:bodyPr>
          <a:lstStyle/>
          <a:p>
            <a:pPr>
              <a:spcBef>
                <a:spcPct val="50000"/>
              </a:spcBef>
            </a:pPr>
            <a:r>
              <a:rPr lang="en-AU" sz="1600"/>
              <a:t>(Little Company of Mary Health Care Ltd, 2007; Australian Association of Occupational Therapists, 2001; Roberts, &amp; Evenson, 2009) </a:t>
            </a:r>
          </a:p>
        </p:txBody>
      </p:sp>
      <p:pic>
        <p:nvPicPr>
          <p:cNvPr id="23558" name="Picture 6">
            <a:hlinkClick r:id="" action="ppaction://media"/>
          </p:cNvPr>
          <p:cNvPicPr>
            <a:picLocks noRot="1" noChangeAspect="1" noChangeArrowheads="1"/>
          </p:cNvPicPr>
          <p:nvPr>
            <a:wavAudioFile r:embed="rId1" name="~PP3724.WAV"/>
          </p:nvPr>
        </p:nvPicPr>
        <p:blipFill>
          <a:blip r:embed="rId3"/>
          <a:srcRect/>
          <a:stretch>
            <a:fillRect/>
          </a:stretch>
        </p:blipFill>
        <p:spPr bwMode="auto">
          <a:xfrm>
            <a:off x="8632825" y="6346825"/>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55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355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AutoShape 2"/>
          <p:cNvSpPr>
            <a:spLocks noGrp="1" noChangeArrowheads="1"/>
          </p:cNvSpPr>
          <p:nvPr>
            <p:ph type="ctrTitle"/>
          </p:nvPr>
        </p:nvSpPr>
        <p:spPr>
          <a:xfrm>
            <a:off x="684213" y="3500438"/>
            <a:ext cx="7772400" cy="1470025"/>
          </a:xfrm>
        </p:spPr>
        <p:txBody>
          <a:bodyPr/>
          <a:lstStyle/>
          <a:p>
            <a:pPr algn="ctr"/>
            <a:r>
              <a:rPr lang="en-AU" sz="7200" i="1" smtClean="0"/>
              <a:t>Focussing</a:t>
            </a:r>
          </a:p>
        </p:txBody>
      </p:sp>
      <p:pic>
        <p:nvPicPr>
          <p:cNvPr id="24580" name="Picture 4">
            <a:hlinkClick r:id="" action="ppaction://media"/>
          </p:cNvPr>
          <p:cNvPicPr>
            <a:picLocks noRot="1" noChangeAspect="1" noChangeArrowheads="1"/>
          </p:cNvPicPr>
          <p:nvPr>
            <a:wavAudioFile r:embed="rId1" name="~PP2826.WAV"/>
          </p:nvPr>
        </p:nvPicPr>
        <p:blipFill>
          <a:blip r:embed="rId3"/>
          <a:srcRect/>
          <a:stretch>
            <a:fillRect/>
          </a:stretch>
        </p:blipFill>
        <p:spPr bwMode="auto">
          <a:xfrm>
            <a:off x="8632825" y="6346825"/>
            <a:ext cx="304800" cy="3048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58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4580"/>
                </p:tgtEl>
              </p:cMediaNode>
            </p:audio>
          </p:childTnLst>
        </p:cTn>
      </p:par>
    </p:tnLst>
  </p:timing>
</p:sld>
</file>

<file path=ppt/theme/theme1.xml><?xml version="1.0" encoding="utf-8"?>
<a:theme xmlns:a="http://schemas.openxmlformats.org/drawingml/2006/main" name="Capsules">
  <a:themeElements>
    <a:clrScheme name="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fontScheme name="Capsules">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Capsules 1">
        <a:dk1>
          <a:srgbClr val="003366"/>
        </a:dk1>
        <a:lt1>
          <a:srgbClr val="FFFFFF"/>
        </a:lt1>
        <a:dk2>
          <a:srgbClr val="006666"/>
        </a:dk2>
        <a:lt2>
          <a:srgbClr val="666699"/>
        </a:lt2>
        <a:accent1>
          <a:srgbClr val="33CCCC"/>
        </a:accent1>
        <a:accent2>
          <a:srgbClr val="99CC99"/>
        </a:accent2>
        <a:accent3>
          <a:srgbClr val="FFFFFF"/>
        </a:accent3>
        <a:accent4>
          <a:srgbClr val="002A56"/>
        </a:accent4>
        <a:accent5>
          <a:srgbClr val="ADE2E2"/>
        </a:accent5>
        <a:accent6>
          <a:srgbClr val="8AB98A"/>
        </a:accent6>
        <a:hlink>
          <a:srgbClr val="003366"/>
        </a:hlink>
        <a:folHlink>
          <a:srgbClr val="CC99FF"/>
        </a:folHlink>
      </a:clrScheme>
      <a:clrMap bg1="lt1" tx1="dk1" bg2="lt2" tx2="dk2" accent1="accent1" accent2="accent2" accent3="accent3" accent4="accent4" accent5="accent5" accent6="accent6" hlink="hlink" folHlink="folHlink"/>
    </a:extraClrScheme>
    <a:extraClrScheme>
      <a:clrScheme name="Capsules 2">
        <a:dk1>
          <a:srgbClr val="000000"/>
        </a:dk1>
        <a:lt1>
          <a:srgbClr val="FFFFFF"/>
        </a:lt1>
        <a:dk2>
          <a:srgbClr val="000000"/>
        </a:dk2>
        <a:lt2>
          <a:srgbClr val="808000"/>
        </a:lt2>
        <a:accent1>
          <a:srgbClr val="FFCC99"/>
        </a:accent1>
        <a:accent2>
          <a:srgbClr val="99CC00"/>
        </a:accent2>
        <a:accent3>
          <a:srgbClr val="FFFFFF"/>
        </a:accent3>
        <a:accent4>
          <a:srgbClr val="000000"/>
        </a:accent4>
        <a:accent5>
          <a:srgbClr val="FFE2CA"/>
        </a:accent5>
        <a:accent6>
          <a:srgbClr val="8AB900"/>
        </a:accent6>
        <a:hlink>
          <a:srgbClr val="336600"/>
        </a:hlink>
        <a:folHlink>
          <a:srgbClr val="FFCC00"/>
        </a:folHlink>
      </a:clrScheme>
      <a:clrMap bg1="lt1" tx1="dk1" bg2="lt2" tx2="dk2" accent1="accent1" accent2="accent2" accent3="accent3" accent4="accent4" accent5="accent5" accent6="accent6" hlink="hlink" folHlink="folHlink"/>
    </a:extraClrScheme>
    <a:extraClrScheme>
      <a:clrScheme name="Capsules 3">
        <a:dk1>
          <a:srgbClr val="006699"/>
        </a:dk1>
        <a:lt1>
          <a:srgbClr val="FFFFFF"/>
        </a:lt1>
        <a:dk2>
          <a:srgbClr val="6699FF"/>
        </a:dk2>
        <a:lt2>
          <a:srgbClr val="FFFFFF"/>
        </a:lt2>
        <a:accent1>
          <a:srgbClr val="33CCCC"/>
        </a:accent1>
        <a:accent2>
          <a:srgbClr val="006699"/>
        </a:accent2>
        <a:accent3>
          <a:srgbClr val="B8CAFF"/>
        </a:accent3>
        <a:accent4>
          <a:srgbClr val="DADADA"/>
        </a:accent4>
        <a:accent5>
          <a:srgbClr val="ADE2E2"/>
        </a:accent5>
        <a:accent6>
          <a:srgbClr val="005C8A"/>
        </a:accent6>
        <a:hlink>
          <a:srgbClr val="99CC00"/>
        </a:hlink>
        <a:folHlink>
          <a:srgbClr val="FFFFCC"/>
        </a:folHlink>
      </a:clrScheme>
      <a:clrMap bg1="dk2" tx1="lt1" bg2="dk1" tx2="lt2" accent1="accent1" accent2="accent2" accent3="accent3" accent4="accent4" accent5="accent5" accent6="accent6" hlink="hlink" folHlink="folHlink"/>
    </a:extraClrScheme>
    <a:extraClrScheme>
      <a:clrScheme name="Capsules 4">
        <a:dk1>
          <a:srgbClr val="000000"/>
        </a:dk1>
        <a:lt1>
          <a:srgbClr val="FFFFFF"/>
        </a:lt1>
        <a:dk2>
          <a:srgbClr val="9900CC"/>
        </a:dk2>
        <a:lt2>
          <a:srgbClr val="006600"/>
        </a:lt2>
        <a:accent1>
          <a:srgbClr val="33CC33"/>
        </a:accent1>
        <a:accent2>
          <a:srgbClr val="FFCC66"/>
        </a:accent2>
        <a:accent3>
          <a:srgbClr val="FFFFFF"/>
        </a:accent3>
        <a:accent4>
          <a:srgbClr val="000000"/>
        </a:accent4>
        <a:accent5>
          <a:srgbClr val="ADE2AD"/>
        </a:accent5>
        <a:accent6>
          <a:srgbClr val="E7B95C"/>
        </a:accent6>
        <a:hlink>
          <a:srgbClr val="0033CC"/>
        </a:hlink>
        <a:folHlink>
          <a:srgbClr val="CC0066"/>
        </a:folHlink>
      </a:clrScheme>
      <a:clrMap bg1="lt1" tx1="dk1" bg2="lt2" tx2="dk2" accent1="accent1" accent2="accent2" accent3="accent3" accent4="accent4" accent5="accent5" accent6="accent6" hlink="hlink" folHlink="folHlink"/>
    </a:extraClrScheme>
    <a:extraClrScheme>
      <a:clrScheme name="Capsules 5">
        <a:dk1>
          <a:srgbClr val="000066"/>
        </a:dk1>
        <a:lt1>
          <a:srgbClr val="FFFFFF"/>
        </a:lt1>
        <a:dk2>
          <a:srgbClr val="336699"/>
        </a:dk2>
        <a:lt2>
          <a:srgbClr val="FFFFEB"/>
        </a:lt2>
        <a:accent1>
          <a:srgbClr val="99CCFF"/>
        </a:accent1>
        <a:accent2>
          <a:srgbClr val="9999FF"/>
        </a:accent2>
        <a:accent3>
          <a:srgbClr val="ADB8CA"/>
        </a:accent3>
        <a:accent4>
          <a:srgbClr val="DADADA"/>
        </a:accent4>
        <a:accent5>
          <a:srgbClr val="CAE2FF"/>
        </a:accent5>
        <a:accent6>
          <a:srgbClr val="8A8AE7"/>
        </a:accent6>
        <a:hlink>
          <a:srgbClr val="CCCCFF"/>
        </a:hlink>
        <a:folHlink>
          <a:srgbClr val="C68DFF"/>
        </a:folHlink>
      </a:clrScheme>
      <a:clrMap bg1="dk2" tx1="lt1" bg2="dk1" tx2="lt2" accent1="accent1" accent2="accent2" accent3="accent3" accent4="accent4" accent5="accent5" accent6="accent6" hlink="hlink" folHlink="folHlink"/>
    </a:extraClrScheme>
    <a:extraClrScheme>
      <a:clrScheme name="Capsules 6">
        <a:dk1>
          <a:srgbClr val="808000"/>
        </a:dk1>
        <a:lt1>
          <a:srgbClr val="FFFFFF"/>
        </a:lt1>
        <a:dk2>
          <a:srgbClr val="006666"/>
        </a:dk2>
        <a:lt2>
          <a:srgbClr val="FFFFFF"/>
        </a:lt2>
        <a:accent1>
          <a:srgbClr val="FFCC66"/>
        </a:accent1>
        <a:accent2>
          <a:srgbClr val="00ACA8"/>
        </a:accent2>
        <a:accent3>
          <a:srgbClr val="AAB8B8"/>
        </a:accent3>
        <a:accent4>
          <a:srgbClr val="DADADA"/>
        </a:accent4>
        <a:accent5>
          <a:srgbClr val="FFE2B8"/>
        </a:accent5>
        <a:accent6>
          <a:srgbClr val="009B98"/>
        </a:accent6>
        <a:hlink>
          <a:srgbClr val="CCCC00"/>
        </a:hlink>
        <a:folHlink>
          <a:srgbClr val="33CCCC"/>
        </a:folHlink>
      </a:clrScheme>
      <a:clrMap bg1="dk2" tx1="lt1" bg2="dk1" tx2="lt2" accent1="accent1" accent2="accent2" accent3="accent3" accent4="accent4" accent5="accent5" accent6="accent6" hlink="hlink" folHlink="folHlink"/>
    </a:extraClrScheme>
    <a:extraClrScheme>
      <a:clrScheme name="Capsules 7">
        <a:dk1>
          <a:srgbClr val="FFFFCC"/>
        </a:dk1>
        <a:lt1>
          <a:srgbClr val="FFFFFF"/>
        </a:lt1>
        <a:dk2>
          <a:srgbClr val="660033"/>
        </a:dk2>
        <a:lt2>
          <a:srgbClr val="FFFFFF"/>
        </a:lt2>
        <a:accent1>
          <a:srgbClr val="FF9900"/>
        </a:accent1>
        <a:accent2>
          <a:srgbClr val="CC3300"/>
        </a:accent2>
        <a:accent3>
          <a:srgbClr val="B8AAAD"/>
        </a:accent3>
        <a:accent4>
          <a:srgbClr val="DADADA"/>
        </a:accent4>
        <a:accent5>
          <a:srgbClr val="FFCAAA"/>
        </a:accent5>
        <a:accent6>
          <a:srgbClr val="B92D00"/>
        </a:accent6>
        <a:hlink>
          <a:srgbClr val="FFCC00"/>
        </a:hlink>
        <a:folHlink>
          <a:srgbClr val="FFCC99"/>
        </a:folHlink>
      </a:clrScheme>
      <a:clrMap bg1="dk2" tx1="lt1" bg2="dk1" tx2="lt2" accent1="accent1" accent2="accent2" accent3="accent3" accent4="accent4" accent5="accent5" accent6="accent6" hlink="hlink" folHlink="folHlink"/>
    </a:extraClrScheme>
    <a:extraClrScheme>
      <a:clrScheme name="Capsules 8">
        <a:dk1>
          <a:srgbClr val="FF0000"/>
        </a:dk1>
        <a:lt1>
          <a:srgbClr val="FFFFFF"/>
        </a:lt1>
        <a:dk2>
          <a:srgbClr val="000000"/>
        </a:dk2>
        <a:lt2>
          <a:srgbClr val="FFFFFF"/>
        </a:lt2>
        <a:accent1>
          <a:srgbClr val="FFCC00"/>
        </a:accent1>
        <a:accent2>
          <a:srgbClr val="CC3300"/>
        </a:accent2>
        <a:accent3>
          <a:srgbClr val="AAAAAA"/>
        </a:accent3>
        <a:accent4>
          <a:srgbClr val="DADADA"/>
        </a:accent4>
        <a:accent5>
          <a:srgbClr val="FFE2AA"/>
        </a:accent5>
        <a:accent6>
          <a:srgbClr val="B92D00"/>
        </a:accent6>
        <a:hlink>
          <a:srgbClr val="FF6600"/>
        </a:hlink>
        <a:folHlink>
          <a:srgbClr val="FF7C8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Watermark</Template>
  <TotalTime>938</TotalTime>
  <Words>1532</Words>
  <Application>Microsoft Office PowerPoint</Application>
  <PresentationFormat>On-screen Show (4:3)</PresentationFormat>
  <Paragraphs>217</Paragraphs>
  <Slides>34</Slides>
  <Notes>3</Notes>
  <HiddenSlides>0</HiddenSlides>
  <MMClips>28</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Capsules</vt:lpstr>
      <vt:lpstr>Case Study Presentation</vt:lpstr>
      <vt:lpstr>Aged Care and Rehabilitation Service (ACRS)</vt:lpstr>
      <vt:lpstr>Frameworks </vt:lpstr>
      <vt:lpstr>Communication and Rapport</vt:lpstr>
      <vt:lpstr>Pseudonym: Ms Pamela Watson</vt:lpstr>
      <vt:lpstr>Function</vt:lpstr>
      <vt:lpstr>Framing</vt:lpstr>
      <vt:lpstr>Framing</vt:lpstr>
      <vt:lpstr>Focussing</vt:lpstr>
      <vt:lpstr>Focussing</vt:lpstr>
      <vt:lpstr>Informing</vt:lpstr>
      <vt:lpstr>Informing</vt:lpstr>
      <vt:lpstr>Assessments</vt:lpstr>
      <vt:lpstr>Assessments</vt:lpstr>
      <vt:lpstr>Assessments</vt:lpstr>
      <vt:lpstr>Identifying</vt:lpstr>
      <vt:lpstr>Occupational Issues</vt:lpstr>
      <vt:lpstr>Naming</vt:lpstr>
      <vt:lpstr>SMART Goals</vt:lpstr>
      <vt:lpstr>SMART Goals</vt:lpstr>
      <vt:lpstr>Doing</vt:lpstr>
      <vt:lpstr>Intervention</vt:lpstr>
      <vt:lpstr>Intervention</vt:lpstr>
      <vt:lpstr>Intervention</vt:lpstr>
      <vt:lpstr>Intervention</vt:lpstr>
      <vt:lpstr>Intervention</vt:lpstr>
      <vt:lpstr>Reviewing</vt:lpstr>
      <vt:lpstr>Service Evaluation</vt:lpstr>
      <vt:lpstr>Service Evaluation</vt:lpstr>
      <vt:lpstr>Reference List</vt:lpstr>
      <vt:lpstr>Reference List</vt:lpstr>
      <vt:lpstr>Reference List</vt:lpstr>
      <vt:lpstr>Reference List</vt:lpstr>
      <vt:lpstr>Reference List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Presentation</dc:title>
  <dc:creator>Kels</dc:creator>
  <cp:lastModifiedBy>University of Newcastle</cp:lastModifiedBy>
  <cp:revision>61</cp:revision>
  <dcterms:created xsi:type="dcterms:W3CDTF">2012-10-03T07:33:51Z</dcterms:created>
  <dcterms:modified xsi:type="dcterms:W3CDTF">2013-03-19T03:21:24Z</dcterms:modified>
</cp:coreProperties>
</file>

<file path=docProps/thumbnail.jpeg>
</file>